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6" r:id="rId20"/>
    <p:sldId id="277" r:id="rId21"/>
    <p:sldId id="282" r:id="rId22"/>
    <p:sldId id="283" r:id="rId23"/>
    <p:sldId id="293" r:id="rId24"/>
    <p:sldId id="285" r:id="rId25"/>
    <p:sldId id="286" r:id="rId26"/>
    <p:sldId id="296" r:id="rId27"/>
    <p:sldId id="291" r:id="rId28"/>
    <p:sldId id="292" r:id="rId29"/>
    <p:sldId id="280" r:id="rId30"/>
    <p:sldId id="289" r:id="rId31"/>
    <p:sldId id="294" r:id="rId32"/>
    <p:sldId id="275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31"/>
    <a:srgbClr val="FF2600"/>
    <a:srgbClr val="008F00"/>
    <a:srgbClr val="FF4721"/>
    <a:srgbClr val="FF4F2D"/>
    <a:srgbClr val="FF7E79"/>
    <a:srgbClr val="FFFFFF"/>
    <a:srgbClr val="009051"/>
    <a:srgbClr val="78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20"/>
    <p:restoredTop sz="90839"/>
  </p:normalViewPr>
  <p:slideViewPr>
    <p:cSldViewPr snapToGrid="0" snapToObjects="1">
      <p:cViewPr varScale="1">
        <p:scale>
          <a:sx n="145" d="100"/>
          <a:sy n="145" d="100"/>
        </p:scale>
        <p:origin x="1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410C88C-8287-714F-A876-1F67C0F4614B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936526-6CE6-174F-B63D-33A8C1C7ABFA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13C23FD-C9BB-C44F-A747-A3925D9908E7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51A9BE2-44C3-8847-B55D-8D308BD44157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BB4A806-32B9-D943-8521-5B38510319A3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 custLinFactNeighborX="111">
        <dgm:presLayoutVars>
          <dgm:chMax val="0"/>
          <dgm:bulletEnabled val="1"/>
        </dgm:presLayoutVars>
      </dgm:prSet>
      <dgm:spPr/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9131CFE-0091-8A4F-BFE6-DE68D3285EB5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70199C8-FED6-4747-BAF6-26B16FE1B7B3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FDC4D27E-67C7-444E-A8DE-24541E8D72EB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  <a:endParaRPr lang="en-US" altLang="zh-CN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ECA1726-6E69-BB42-9665-AC7B31DFD7DE}" type="par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B908151-9772-6647-B6B7-3F49ACCAE8BE}" type="sib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4735DC7B-535F-3F43-9EF2-D3656577F586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F)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不要写 修复代码</a:t>
          </a: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Bug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的代码</a:t>
          </a:r>
          <a:endParaRPr lang="en-US" altLang="zh-CN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297E7581-4552-AA4F-9D95-3E2836544F17}" type="parTrans" cxnId="{F1ECB3EE-4858-6C46-AE6C-B3B8DB6AD713}">
      <dgm:prSet/>
      <dgm:spPr/>
      <dgm:t>
        <a:bodyPr/>
        <a:lstStyle/>
        <a:p>
          <a:endParaRPr lang="zh-CN" altLang="en-US"/>
        </a:p>
      </dgm:t>
    </dgm:pt>
    <dgm:pt modelId="{3B90084A-7466-6641-8DB1-C508E79E8545}" type="sibTrans" cxnId="{F1ECB3EE-4858-6C46-AE6C-B3B8DB6AD713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6CC5DA-1734-3845-B1CD-31219313D81B}" type="pres">
      <dgm:prSet presAssocID="{D5E48796-C2C8-E54D-A9D0-1D7047FD274E}" presName="spacer" presStyleCnt="0"/>
      <dgm:spPr/>
    </dgm:pt>
    <dgm:pt modelId="{11D5967B-31B3-2B47-BEF2-6B0680827395}" type="pres">
      <dgm:prSet presAssocID="{FDC4D27E-67C7-444E-A8DE-24541E8D72E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4CB7FFE-F98E-504B-8D6E-7C977661A02F}" type="pres">
      <dgm:prSet presAssocID="{EB908151-9772-6647-B6B7-3F49ACCAE8BE}" presName="spacer" presStyleCnt="0"/>
      <dgm:spPr/>
    </dgm:pt>
    <dgm:pt modelId="{64A0CAAF-7220-6648-9005-7BE5D3366F56}" type="pres">
      <dgm:prSet presAssocID="{4735DC7B-535F-3F43-9EF2-D3656577F58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65BBBD19-508A-DF4F-A217-DB87DB7338A3}" srcId="{DFC538D0-F531-CB49-AE22-4A57E03B78D4}" destId="{FDC4D27E-67C7-444E-A8DE-24541E8D72EB}" srcOrd="4" destOrd="0" parTransId="{3ECA1726-6E69-BB42-9665-AC7B31DFD7DE}" sibTransId="{EB908151-9772-6647-B6B7-3F49ACCAE8BE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149B6D7F-719E-7E4B-A5A4-90FEB4E5EF67}" type="presOf" srcId="{4735DC7B-535F-3F43-9EF2-D3656577F586}" destId="{64A0CAAF-7220-6648-9005-7BE5D3366F56}" srcOrd="0" destOrd="0" presId="urn:microsoft.com/office/officeart/2005/8/layout/vList2"/>
    <dgm:cxn modelId="{0039A699-2225-1C42-97A5-19DCDDBB90B0}" type="presOf" srcId="{FDC4D27E-67C7-444E-A8DE-24541E8D72EB}" destId="{11D5967B-31B3-2B47-BEF2-6B0680827395}" srcOrd="0" destOrd="0" presId="urn:microsoft.com/office/officeart/2005/8/layout/vList2"/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F1ECB3EE-4858-6C46-AE6C-B3B8DB6AD713}" srcId="{DFC538D0-F531-CB49-AE22-4A57E03B78D4}" destId="{4735DC7B-535F-3F43-9EF2-D3656577F586}" srcOrd="5" destOrd="0" parTransId="{297E7581-4552-AA4F-9D95-3E2836544F17}" sibTransId="{3B90084A-7466-6641-8DB1-C508E79E8545}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  <dgm:cxn modelId="{69EA887E-BE18-B542-91F6-81CB3E4BD0F9}" type="presParOf" srcId="{E240C068-56E7-CF46-9986-8D0896660DB4}" destId="{886CC5DA-1734-3845-B1CD-31219313D81B}" srcOrd="7" destOrd="0" presId="urn:microsoft.com/office/officeart/2005/8/layout/vList2"/>
    <dgm:cxn modelId="{F9D0ED22-D399-8549-8E20-62211E3480E6}" type="presParOf" srcId="{E240C068-56E7-CF46-9986-8D0896660DB4}" destId="{11D5967B-31B3-2B47-BEF2-6B0680827395}" srcOrd="8" destOrd="0" presId="urn:microsoft.com/office/officeart/2005/8/layout/vList2"/>
    <dgm:cxn modelId="{B8BFF04A-5361-E640-A7F0-A7FAEF2411D4}" type="presParOf" srcId="{E240C068-56E7-CF46-9986-8D0896660DB4}" destId="{E4CB7FFE-F98E-504B-8D6E-7C977661A02F}" srcOrd="9" destOrd="0" presId="urn:microsoft.com/office/officeart/2005/8/layout/vList2"/>
    <dgm:cxn modelId="{E7FA0E89-C8EE-834F-9F0C-3652AFEB8905}" type="presParOf" srcId="{E240C068-56E7-CF46-9986-8D0896660DB4}" destId="{64A0CAAF-7220-6648-9005-7BE5D3366F5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kumimoji="1"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26172D2-3C5A-CA4E-82BB-7319D1EDEC1B}" type="sibTrans" cxnId="{2B874AB8-58DC-4F4D-BE0A-6ACB69ACC4D1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39C5622-A34C-5045-8FCF-65D76EB21EF6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E8AB62A-CF82-E941-842B-7253EBC6A697}" type="sibTrans" cxnId="{832221EF-3BDE-D94C-9771-F0EE27356E3B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7DBC4F3-A64B-C443-B4CF-278051A72DB8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4B0B94C5-960E-3E4A-9936-9438AFDE55FB}" type="sibTrans" cxnId="{B6769DDE-9F84-184C-BB2A-7B913C06D569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</dgm:pt>
    <dgm:pt modelId="{DF152CDD-9883-2540-80A2-F2E2997CDF07}" type="pres">
      <dgm:prSet presAssocID="{6F436E11-5DB3-074B-83FF-60AB50EDF399}" presName="node" presStyleLbl="node1" presStyleIdx="0" presStyleCnt="3" custRadScaleRad="74670" custRadScaleInc="407">
        <dgm:presLayoutVars>
          <dgm:bulletEnabled val="1"/>
        </dgm:presLayoutVars>
      </dgm:prSet>
      <dgm:spPr/>
    </dgm:pt>
    <dgm:pt modelId="{F84DCB68-0D5E-D343-A00F-5574D74D2FFB}" type="pres">
      <dgm:prSet presAssocID="{926172D2-3C5A-CA4E-82BB-7319D1EDEC1B}" presName="sibTrans" presStyleLbl="sibTrans2D1" presStyleIdx="0" presStyleCnt="3"/>
      <dgm:spPr/>
    </dgm:pt>
    <dgm:pt modelId="{C8C7994E-8907-9D4D-8B4A-F2BAEC1E2175}" type="pres">
      <dgm:prSet presAssocID="{926172D2-3C5A-CA4E-82BB-7319D1EDEC1B}" presName="connectorText" presStyleLbl="sibTrans2D1" presStyleIdx="0" presStyleCnt="3"/>
      <dgm:spPr/>
    </dgm:pt>
    <dgm:pt modelId="{6B5BA65C-BA76-4E42-8A10-4A9D563871E2}" type="pres">
      <dgm:prSet presAssocID="{E39C5622-A34C-5045-8FCF-65D76EB21EF6}" presName="node" presStyleLbl="node1" presStyleIdx="1" presStyleCnt="3" custRadScaleRad="100391" custRadScaleInc="-214">
        <dgm:presLayoutVars>
          <dgm:bulletEnabled val="1"/>
        </dgm:presLayoutVars>
      </dgm:prSet>
      <dgm:spPr/>
    </dgm:pt>
    <dgm:pt modelId="{4BC439F3-061C-9541-BAF5-C5033B989C94}" type="pres">
      <dgm:prSet presAssocID="{EE8AB62A-CF82-E941-842B-7253EBC6A697}" presName="sibTrans" presStyleLbl="sibTrans2D1" presStyleIdx="1" presStyleCnt="3"/>
      <dgm:spPr/>
    </dgm:pt>
    <dgm:pt modelId="{BB0267FF-CABF-0F4D-BB7A-35F8BD360067}" type="pres">
      <dgm:prSet presAssocID="{EE8AB62A-CF82-E941-842B-7253EBC6A697}" presName="connectorText" presStyleLbl="sibTrans2D1" presStyleIdx="1" presStyleCnt="3"/>
      <dgm:spPr/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</dgm:pt>
    <dgm:pt modelId="{E8D89AEA-4937-4043-8F90-CD50FF6254F0}" type="pres">
      <dgm:prSet presAssocID="{4B0B94C5-960E-3E4A-9936-9438AFDE55FB}" presName="sibTrans" presStyleLbl="sibTrans2D1" presStyleIdx="2" presStyleCnt="3"/>
      <dgm:spPr/>
    </dgm:pt>
    <dgm:pt modelId="{EA0009F1-FD81-B341-9F9B-A6086DFE938F}" type="pres">
      <dgm:prSet presAssocID="{4B0B94C5-960E-3E4A-9936-9438AFDE55FB}" presName="connectorText" presStyleLbl="sibTrans2D1" presStyleIdx="2" presStyleCnt="3"/>
      <dgm:spPr/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37980"/>
          <a:ext cx="6231466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sp:txBody>
      <dsp:txXfrm>
        <a:off x="37867" y="75847"/>
        <a:ext cx="6155732" cy="699976"/>
      </dsp:txXfrm>
    </dsp:sp>
    <dsp:sp modelId="{009EA206-6EC6-FE4E-BC3E-A4779BBED9BA}">
      <dsp:nvSpPr>
        <dsp:cNvPr id="0" name=""/>
        <dsp:cNvSpPr/>
      </dsp:nvSpPr>
      <dsp:spPr>
        <a:xfrm>
          <a:off x="0" y="926010"/>
          <a:ext cx="6231466" cy="775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sp:txBody>
      <dsp:txXfrm>
        <a:off x="37867" y="963877"/>
        <a:ext cx="6155732" cy="699976"/>
      </dsp:txXfrm>
    </dsp:sp>
    <dsp:sp modelId="{07D53BB4-1700-924C-9821-A242740F5022}">
      <dsp:nvSpPr>
        <dsp:cNvPr id="0" name=""/>
        <dsp:cNvSpPr/>
      </dsp:nvSpPr>
      <dsp:spPr>
        <a:xfrm>
          <a:off x="0" y="170172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sp:txBody>
      <dsp:txXfrm>
        <a:off x="0" y="1701720"/>
        <a:ext cx="6231466" cy="645840"/>
      </dsp:txXfrm>
    </dsp:sp>
    <dsp:sp modelId="{EB8B830C-854B-7544-A290-4EBCA98B60D4}">
      <dsp:nvSpPr>
        <dsp:cNvPr id="0" name=""/>
        <dsp:cNvSpPr/>
      </dsp:nvSpPr>
      <dsp:spPr>
        <a:xfrm>
          <a:off x="0" y="2347560"/>
          <a:ext cx="6231466" cy="7757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sp:txBody>
      <dsp:txXfrm>
        <a:off x="37867" y="2385427"/>
        <a:ext cx="6155732" cy="699976"/>
      </dsp:txXfrm>
    </dsp:sp>
    <dsp:sp modelId="{E6708167-FACA-4944-9C88-346FF6C2C65E}">
      <dsp:nvSpPr>
        <dsp:cNvPr id="0" name=""/>
        <dsp:cNvSpPr/>
      </dsp:nvSpPr>
      <dsp:spPr>
        <a:xfrm>
          <a:off x="0" y="312327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sp:txBody>
      <dsp:txXfrm>
        <a:off x="0" y="3123270"/>
        <a:ext cx="6231466" cy="645840"/>
      </dsp:txXfrm>
    </dsp:sp>
    <dsp:sp modelId="{73D67E4B-EF35-9C4D-83A7-05D5508E59AD}">
      <dsp:nvSpPr>
        <dsp:cNvPr id="0" name=""/>
        <dsp:cNvSpPr/>
      </dsp:nvSpPr>
      <dsp:spPr>
        <a:xfrm>
          <a:off x="0" y="3769110"/>
          <a:ext cx="6231466" cy="7757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sp:txBody>
      <dsp:txXfrm>
        <a:off x="37867" y="3806977"/>
        <a:ext cx="6155732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28479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sp:txBody>
      <dsp:txXfrm>
        <a:off x="59399" y="587878"/>
        <a:ext cx="10329068" cy="1098002"/>
      </dsp:txXfrm>
    </dsp:sp>
    <dsp:sp modelId="{5AFE17B9-8379-A54A-9C59-3B2BB857C97E}">
      <dsp:nvSpPr>
        <dsp:cNvPr id="0" name=""/>
        <dsp:cNvSpPr/>
      </dsp:nvSpPr>
      <dsp:spPr>
        <a:xfrm>
          <a:off x="0" y="1860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sp:txBody>
      <dsp:txXfrm>
        <a:off x="59399" y="1919879"/>
        <a:ext cx="10329068" cy="1098002"/>
      </dsp:txXfrm>
    </dsp:sp>
    <dsp:sp modelId="{E60A60A2-E58B-3646-BC81-D1815A37B503}">
      <dsp:nvSpPr>
        <dsp:cNvPr id="0" name=""/>
        <dsp:cNvSpPr/>
      </dsp:nvSpPr>
      <dsp:spPr>
        <a:xfrm>
          <a:off x="0" y="3192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sp:txBody>
      <dsp:txXfrm>
        <a:off x="59399" y="3251879"/>
        <a:ext cx="103290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601648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sp:txBody>
      <dsp:txXfrm>
        <a:off x="62055" y="663703"/>
        <a:ext cx="9273890" cy="1147095"/>
      </dsp:txXfrm>
    </dsp:sp>
    <dsp:sp modelId="{5AFE17B9-8379-A54A-9C59-3B2BB857C97E}">
      <dsp:nvSpPr>
        <dsp:cNvPr id="0" name=""/>
        <dsp:cNvSpPr/>
      </dsp:nvSpPr>
      <dsp:spPr>
        <a:xfrm>
          <a:off x="0" y="1990934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sp:txBody>
      <dsp:txXfrm>
        <a:off x="62055" y="2052989"/>
        <a:ext cx="92738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10465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sp:txBody>
      <dsp:txXfrm>
        <a:off x="33583" y="138237"/>
        <a:ext cx="7044834" cy="620794"/>
      </dsp:txXfrm>
    </dsp:sp>
    <dsp:sp modelId="{5AFE17B9-8379-A54A-9C59-3B2BB857C97E}">
      <dsp:nvSpPr>
        <dsp:cNvPr id="0" name=""/>
        <dsp:cNvSpPr/>
      </dsp:nvSpPr>
      <dsp:spPr>
        <a:xfrm>
          <a:off x="0" y="85309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shade val="63000"/>
              </a:schemeClr>
            </a:gs>
            <a:gs pos="30000">
              <a:schemeClr val="accent3">
                <a:hueOff val="2250053"/>
                <a:satOff val="-3376"/>
                <a:lumOff val="-549"/>
                <a:alphaOff val="0"/>
                <a:shade val="90000"/>
                <a:satMod val="110000"/>
              </a:schemeClr>
            </a:gs>
            <a:gs pos="45000">
              <a:schemeClr val="accent3">
                <a:hueOff val="2250053"/>
                <a:satOff val="-3376"/>
                <a:lumOff val="-549"/>
                <a:alphaOff val="0"/>
                <a:shade val="100000"/>
                <a:satMod val="118000"/>
              </a:schemeClr>
            </a:gs>
            <a:gs pos="55000">
              <a:schemeClr val="accent3">
                <a:hueOff val="2250053"/>
                <a:satOff val="-3376"/>
                <a:lumOff val="-549"/>
                <a:alphaOff val="0"/>
                <a:shade val="100000"/>
                <a:satMod val="118000"/>
              </a:schemeClr>
            </a:gs>
            <a:gs pos="73000">
              <a:schemeClr val="accent3">
                <a:hueOff val="2250053"/>
                <a:satOff val="-3376"/>
                <a:lumOff val="-549"/>
                <a:alphaOff val="0"/>
                <a:shade val="90000"/>
                <a:satMod val="11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2250053"/>
              <a:satOff val="-3376"/>
              <a:lumOff val="-549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sp:txBody>
      <dsp:txXfrm>
        <a:off x="33583" y="886677"/>
        <a:ext cx="7044834" cy="620794"/>
      </dsp:txXfrm>
    </dsp:sp>
    <dsp:sp modelId="{E942D9A9-2424-2345-B4B2-883460DF5494}">
      <dsp:nvSpPr>
        <dsp:cNvPr id="0" name=""/>
        <dsp:cNvSpPr/>
      </dsp:nvSpPr>
      <dsp:spPr>
        <a:xfrm>
          <a:off x="0" y="160153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shade val="63000"/>
              </a:schemeClr>
            </a:gs>
            <a:gs pos="30000">
              <a:schemeClr val="accent3">
                <a:hueOff val="4500106"/>
                <a:satOff val="-6752"/>
                <a:lumOff val="-1098"/>
                <a:alphaOff val="0"/>
                <a:shade val="90000"/>
                <a:satMod val="110000"/>
              </a:schemeClr>
            </a:gs>
            <a:gs pos="45000">
              <a:schemeClr val="accent3">
                <a:hueOff val="4500106"/>
                <a:satOff val="-6752"/>
                <a:lumOff val="-1098"/>
                <a:alphaOff val="0"/>
                <a:shade val="100000"/>
                <a:satMod val="118000"/>
              </a:schemeClr>
            </a:gs>
            <a:gs pos="55000">
              <a:schemeClr val="accent3">
                <a:hueOff val="4500106"/>
                <a:satOff val="-6752"/>
                <a:lumOff val="-1098"/>
                <a:alphaOff val="0"/>
                <a:shade val="100000"/>
                <a:satMod val="118000"/>
              </a:schemeClr>
            </a:gs>
            <a:gs pos="73000">
              <a:schemeClr val="accent3">
                <a:hueOff val="4500106"/>
                <a:satOff val="-6752"/>
                <a:lumOff val="-1098"/>
                <a:alphaOff val="0"/>
                <a:shade val="90000"/>
                <a:satMod val="11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4500106"/>
              <a:satOff val="-6752"/>
              <a:lumOff val="-1098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sp:txBody>
      <dsp:txXfrm>
        <a:off x="33583" y="1635117"/>
        <a:ext cx="7044834" cy="620794"/>
      </dsp:txXfrm>
    </dsp:sp>
    <dsp:sp modelId="{DBCF315D-3773-0040-A2BD-FD78F37DE3AB}">
      <dsp:nvSpPr>
        <dsp:cNvPr id="0" name=""/>
        <dsp:cNvSpPr/>
      </dsp:nvSpPr>
      <dsp:spPr>
        <a:xfrm>
          <a:off x="0" y="234997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shade val="63000"/>
              </a:schemeClr>
            </a:gs>
            <a:gs pos="30000">
              <a:schemeClr val="accent3">
                <a:hueOff val="6750158"/>
                <a:satOff val="-10128"/>
                <a:lumOff val="-1647"/>
                <a:alphaOff val="0"/>
                <a:shade val="90000"/>
                <a:satMod val="110000"/>
              </a:schemeClr>
            </a:gs>
            <a:gs pos="45000">
              <a:schemeClr val="accent3">
                <a:hueOff val="6750158"/>
                <a:satOff val="-10128"/>
                <a:lumOff val="-1647"/>
                <a:alphaOff val="0"/>
                <a:shade val="100000"/>
                <a:satMod val="118000"/>
              </a:schemeClr>
            </a:gs>
            <a:gs pos="55000">
              <a:schemeClr val="accent3">
                <a:hueOff val="6750158"/>
                <a:satOff val="-10128"/>
                <a:lumOff val="-1647"/>
                <a:alphaOff val="0"/>
                <a:shade val="100000"/>
                <a:satMod val="118000"/>
              </a:schemeClr>
            </a:gs>
            <a:gs pos="73000">
              <a:schemeClr val="accent3">
                <a:hueOff val="6750158"/>
                <a:satOff val="-10128"/>
                <a:lumOff val="-1647"/>
                <a:alphaOff val="0"/>
                <a:shade val="90000"/>
                <a:satMod val="11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6750158"/>
              <a:satOff val="-10128"/>
              <a:lumOff val="-1647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sp:txBody>
      <dsp:txXfrm>
        <a:off x="33583" y="2383557"/>
        <a:ext cx="7044834" cy="620794"/>
      </dsp:txXfrm>
    </dsp:sp>
    <dsp:sp modelId="{11D5967B-31B3-2B47-BEF2-6B0680827395}">
      <dsp:nvSpPr>
        <dsp:cNvPr id="0" name=""/>
        <dsp:cNvSpPr/>
      </dsp:nvSpPr>
      <dsp:spPr>
        <a:xfrm>
          <a:off x="0" y="309841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shade val="63000"/>
              </a:schemeClr>
            </a:gs>
            <a:gs pos="30000">
              <a:schemeClr val="accent3">
                <a:hueOff val="9000211"/>
                <a:satOff val="-13504"/>
                <a:lumOff val="-2196"/>
                <a:alphaOff val="0"/>
                <a:shade val="90000"/>
                <a:satMod val="110000"/>
              </a:schemeClr>
            </a:gs>
            <a:gs pos="45000">
              <a:schemeClr val="accent3">
                <a:hueOff val="9000211"/>
                <a:satOff val="-13504"/>
                <a:lumOff val="-2196"/>
                <a:alphaOff val="0"/>
                <a:shade val="100000"/>
                <a:satMod val="118000"/>
              </a:schemeClr>
            </a:gs>
            <a:gs pos="55000">
              <a:schemeClr val="accent3">
                <a:hueOff val="9000211"/>
                <a:satOff val="-13504"/>
                <a:lumOff val="-2196"/>
                <a:alphaOff val="0"/>
                <a:shade val="100000"/>
                <a:satMod val="118000"/>
              </a:schemeClr>
            </a:gs>
            <a:gs pos="73000">
              <a:schemeClr val="accent3">
                <a:hueOff val="9000211"/>
                <a:satOff val="-13504"/>
                <a:lumOff val="-2196"/>
                <a:alphaOff val="0"/>
                <a:shade val="90000"/>
                <a:satMod val="11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9000211"/>
              <a:satOff val="-13504"/>
              <a:lumOff val="-2196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  <a:endParaRPr lang="en-US" altLang="zh-CN" sz="21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583" y="3131997"/>
        <a:ext cx="7044834" cy="620794"/>
      </dsp:txXfrm>
    </dsp:sp>
    <dsp:sp modelId="{64A0CAAF-7220-6648-9005-7BE5D3366F56}">
      <dsp:nvSpPr>
        <dsp:cNvPr id="0" name=""/>
        <dsp:cNvSpPr/>
      </dsp:nvSpPr>
      <dsp:spPr>
        <a:xfrm>
          <a:off x="0" y="384685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F)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不要写 修复代码</a:t>
          </a: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Bug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的代码</a:t>
          </a:r>
          <a:endParaRPr lang="en-US" altLang="zh-CN" sz="21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583" y="3880437"/>
        <a:ext cx="7044834" cy="6207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669302" y="475968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698108" y="504774"/>
        <a:ext cx="1909439" cy="925913"/>
      </dsp:txXfrm>
    </dsp:sp>
    <dsp:sp modelId="{F84DCB68-0D5E-D343-A00F-5574D74D2FFB}">
      <dsp:nvSpPr>
        <dsp:cNvPr id="0" name=""/>
        <dsp:cNvSpPr/>
      </dsp:nvSpPr>
      <dsp:spPr>
        <a:xfrm rot="3310376">
          <a:off x="2950351" y="1964443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053621" y="2033290"/>
        <a:ext cx="824766" cy="206540"/>
      </dsp:txXfrm>
    </dsp:sp>
    <dsp:sp modelId="{6B5BA65C-BA76-4E42-8A10-4A9D563871E2}">
      <dsp:nvSpPr>
        <dsp:cNvPr id="0" name=""/>
        <dsp:cNvSpPr/>
      </dsp:nvSpPr>
      <dsp:spPr>
        <a:xfrm>
          <a:off x="3295654" y="281362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24460" y="2842431"/>
        <a:ext cx="1909439" cy="925913"/>
      </dsp:txXfrm>
    </dsp:sp>
    <dsp:sp modelId="{4BC439F3-061C-9541-BAF5-C5033B989C94}">
      <dsp:nvSpPr>
        <dsp:cNvPr id="0" name=""/>
        <dsp:cNvSpPr/>
      </dsp:nvSpPr>
      <dsp:spPr>
        <a:xfrm rot="10800011">
          <a:off x="2135434" y="3133266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 rot="10800000">
        <a:off x="2238704" y="3202113"/>
        <a:ext cx="824766" cy="206540"/>
      </dsp:txXfrm>
    </dsp:sp>
    <dsp:sp modelId="{B1F6C5F9-4794-AC44-81B8-5FE814D4AE3B}">
      <dsp:nvSpPr>
        <dsp:cNvPr id="0" name=""/>
        <dsp:cNvSpPr/>
      </dsp:nvSpPr>
      <dsp:spPr>
        <a:xfrm>
          <a:off x="39469" y="281361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sp:txBody>
      <dsp:txXfrm>
        <a:off x="68275" y="2842421"/>
        <a:ext cx="1909439" cy="925913"/>
      </dsp:txXfrm>
    </dsp:sp>
    <dsp:sp modelId="{E8D89AEA-4937-4043-8F90-CD50FF6254F0}">
      <dsp:nvSpPr>
        <dsp:cNvPr id="0" name=""/>
        <dsp:cNvSpPr/>
      </dsp:nvSpPr>
      <dsp:spPr>
        <a:xfrm rot="18293077">
          <a:off x="1322258" y="1964437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425528" y="2033284"/>
        <a:ext cx="824766" cy="206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703986-FDD1-7A48-BD28-032B66355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88E61-8E90-814C-ADE8-B9D9F0CCA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A30F-26BA-E748-84DB-B65888EAB8CD}" type="datetimeFigureOut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B601F6-2842-2D4F-AEB1-406BE754A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2FA7E-472F-A640-84B7-318CD61C93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8FA9-C302-CE45-88C6-8162DF4604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28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om_Wes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e_Soul_of_a_New_Mach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我已经不能想象，如果没有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这样的建模，配置的表达会是多么繁琐的事！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56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全集思维，背后就是系统化思维，希望有全局整体把控能力。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全集是要反复探寻和定义的。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HPD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37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news.ycombinator.com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item?id</a:t>
            </a:r>
            <a:r>
              <a:rPr kumimoji="1" lang="en-US" altLang="zh-CN" dirty="0"/>
              <a:t>=2331611</a:t>
            </a:r>
          </a:p>
          <a:p>
            <a:endParaRPr kumimoji="1"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everything worth doing is worth doing well.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Tom West, quoted by Tracy Kidder in The Soul of a New Machine (Modern Library, 1997). ISBN 0-679-60261-5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Data General is defunct, so I take this quote as a warning.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http://en.wikipedia.org/wiki/Tom_West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http://en.wikipedia.org/wiki/The_Soul_of_a_New_Machine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1ABBA760-CEED-3E43-81A1-29BF3BA44D69}" type="datetime1">
              <a:rPr kumimoji="1" lang="zh-CN" altLang="en-US" smtClean="0"/>
              <a:t>2022/3/21</a:t>
            </a:fld>
            <a:endParaRPr kumimoji="1"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19492D9-70E4-344E-BAEB-A5AD109526ED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C3D34D65-8308-EC43-B804-F198DEBE6F74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E253575B-A74A-E249-8A55-7090C05BA1B3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8004567-3711-084F-ABF0-F7322A046708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5BF35285-34E8-8243-ABB5-5CFC4DF6D987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23E6F33-F51C-D447-AF96-008A396DF113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93D038F-09EC-8B4A-97CC-691921ABD173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8FA10F7-B4FD-0D46-9A92-1A7F2DF4F53F}" type="datetime1">
              <a:rPr kumimoji="1" lang="zh-CN" altLang="en-US" smtClean="0"/>
              <a:t>2022/3/21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A92F901-F178-EA4B-8E2C-03AC9EC6258B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471A18B3-89B6-BE43-AE56-D8DD063946BD}" type="datetime1">
              <a:rPr kumimoji="1" lang="zh-CN" altLang="en-US" smtClean="0"/>
              <a:t>2022/3/21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DBFD683-A12F-E743-BDEF-9255231B11E1}" type="datetime1">
              <a:rPr kumimoji="1" lang="zh-CN" altLang="en-US" smtClean="0"/>
              <a:t>2022/3/21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hyperlink" Target="https://github.com/alibaba/transmittable-thread-local" TargetMode="External"/><Relationship Id="rId7" Type="http://schemas.openxmlformats.org/officeDocument/2006/relationships/hyperlink" Target="https://github.com/apache/dubbo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github.com/oldratlee/useful-scripts" TargetMode="External"/><Relationship Id="rId10" Type="http://schemas.openxmlformats.org/officeDocument/2006/relationships/image" Target="../media/image4.tiff"/><Relationship Id="rId4" Type="http://schemas.openxmlformats.org/officeDocument/2006/relationships/hyperlink" Target="https://github.com/alibaba/java-dns-cache-manipulator" TargetMode="External"/><Relationship Id="rId9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2%AF%E7%89%B9%C2%B7%E8%B2%9D%E5%85%8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en.wikipedia.org/wiki/Tom_West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3.jpeg"/><Relationship Id="rId9" Type="http://schemas.microsoft.com/office/2007/relationships/diagramDrawing" Target="../diagrams/drawing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openclassrooms.com/en/courses/4544611-write-agile-documentation-user-stories-acceptance-tests/4810381-write-a-good-bu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b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50891"/>
            <a:ext cx="9144000" cy="1272209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服务框架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b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zh-CN" altLang="en-US" sz="3600" b="1" dirty="0"/>
              <a:t>软件可靠性设计的实践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80531" y="5083289"/>
            <a:ext cx="3389069" cy="692497"/>
          </a:xfrm>
        </p:spPr>
        <p:txBody>
          <a:bodyPr wrap="none" anchor="ctr">
            <a:spAutoFit/>
          </a:bodyPr>
          <a:lstStyle/>
          <a:p>
            <a:r>
              <a:rPr kumimoji="1" lang="en-US" altLang="zh-CN" sz="1800" dirty="0">
                <a:hlinkClick r:id="rId2"/>
              </a:rPr>
              <a:t>@oldratlee</a:t>
            </a:r>
            <a:endParaRPr kumimoji="1" lang="en-US" altLang="zh-CN" sz="1800" dirty="0"/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2021-11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2020-08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2017-08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A.3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dirty="0"/>
              <a:t>提供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面向</a:t>
            </a:r>
            <a:r>
              <a:rPr lang="zh-CN" altLang="en-US" sz="3200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用户排查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的信息</a:t>
            </a:r>
            <a:endParaRPr lang="en-US" altLang="zh-CN" sz="2800" dirty="0"/>
          </a:p>
          <a:p>
            <a:r>
              <a:rPr lang="zh-CN" altLang="en-US" dirty="0"/>
              <a:t>给出的出错原因描述，要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用户</a:t>
            </a:r>
            <a:r>
              <a:rPr lang="zh-CN" altLang="en-US" dirty="0"/>
              <a:t>容易理解</a:t>
            </a:r>
            <a:endParaRPr lang="en-US" altLang="zh-CN" dirty="0"/>
          </a:p>
          <a:p>
            <a:r>
              <a:rPr lang="zh-CN" altLang="en-US" dirty="0"/>
              <a:t>尽量在日志信息中给出 排错和解决的方法</a:t>
            </a:r>
            <a:endParaRPr lang="en-US" altLang="zh-CN" dirty="0"/>
          </a:p>
          <a:p>
            <a:pPr lvl="1"/>
            <a:r>
              <a:rPr lang="zh-CN" altLang="en-US" sz="2500" dirty="0"/>
              <a:t>如：线程池溢出，在异常信息中提示给出 排查命令，如</a:t>
            </a:r>
            <a:r>
              <a:rPr lang="en-US" altLang="zh-CN" sz="2500" dirty="0"/>
              <a:t> 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jstack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zh-CN" sz="2500" dirty="0"/>
            </a:br>
            <a:r>
              <a:rPr lang="zh-CN" altLang="en-US" sz="2500" dirty="0"/>
              <a:t>以可以排查线程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94E3D-D066-B746-9D76-73C62032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B. </a:t>
            </a:r>
            <a:r>
              <a:rPr lang="zh-CN" altLang="en-US" dirty="0"/>
              <a:t>明确日志级别的含义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立即处理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WARNING</a:t>
            </a:r>
            <a:r>
              <a:rPr lang="zh-CN" altLang="en-US" dirty="0"/>
              <a:t>：系统出错，但可以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自行恢复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（亚健康）</a:t>
            </a:r>
            <a:r>
              <a:rPr lang="zh-CN" altLang="en-US" dirty="0"/>
              <a:t>，可以不干预</a:t>
            </a:r>
            <a:endParaRPr lang="en-US" altLang="zh-CN" dirty="0"/>
          </a:p>
          <a:p>
            <a:pPr lvl="1"/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D089E-8179-F249-801D-F09CC72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C.</a:t>
            </a:r>
            <a:r>
              <a:rPr lang="en-US" altLang="zh-CN" dirty="0"/>
              <a:t> </a:t>
            </a:r>
            <a:r>
              <a:rPr lang="zh-CN" altLang="en-US" dirty="0"/>
              <a:t>同一原因不要引起多次重复记录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如 </a:t>
            </a:r>
            <a:r>
              <a:rPr lang="en-US" altLang="zh-CN" dirty="0"/>
              <a:t>Provider</a:t>
            </a:r>
            <a:r>
              <a:rPr lang="zh-CN" altLang="en-US" dirty="0"/>
              <a:t>不可用，会导致</a:t>
            </a:r>
            <a:r>
              <a:rPr lang="zh-CN" altLang="en-US" b="1" dirty="0">
                <a:solidFill>
                  <a:srgbClr val="C00000"/>
                </a:solidFill>
              </a:rPr>
              <a:t>每次</a:t>
            </a:r>
            <a:r>
              <a:rPr lang="zh-CN" altLang="en-US" dirty="0"/>
              <a:t>调用都</a:t>
            </a:r>
            <a:r>
              <a:rPr lang="zh-CN" altLang="en-US" dirty="0">
                <a:solidFill>
                  <a:srgbClr val="C00000"/>
                </a:solidFill>
              </a:rPr>
              <a:t>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收益：</a:t>
            </a:r>
            <a:endParaRPr lang="en-US" altLang="zh-CN" sz="2800" dirty="0"/>
          </a:p>
          <a:p>
            <a:r>
              <a:rPr lang="zh-CN" altLang="en-US" dirty="0"/>
              <a:t>保证日志</a:t>
            </a:r>
            <a:r>
              <a:rPr lang="zh-CN" altLang="en-US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信息浓度</a:t>
            </a:r>
            <a:r>
              <a:rPr lang="zh-CN" altLang="en-US" dirty="0"/>
              <a:t>，让排查</a:t>
            </a:r>
            <a:r>
              <a:rPr lang="en-US" altLang="zh-CN" dirty="0"/>
              <a:t>/</a:t>
            </a:r>
            <a:r>
              <a:rPr lang="zh-CN" altLang="en-US" dirty="0"/>
              <a:t>监控更有效</a:t>
            </a:r>
            <a:endParaRPr kumimoji="1" lang="en-US" altLang="zh-CN" dirty="0"/>
          </a:p>
          <a:p>
            <a:r>
              <a:rPr kumimoji="1" lang="zh-CN" altLang="en-US" dirty="0"/>
              <a:t>在不影响排查的前提下，尽量避免对性能的影响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B9782-81D2-034A-AEE2-33E6D7E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387" y="1910443"/>
            <a:ext cx="3941061" cy="2955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关于异常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不要</a:t>
            </a:r>
            <a:r>
              <a:rPr lang="zh-CN" altLang="en-US" dirty="0"/>
              <a:t>丢掉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Cause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异常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Wrap</a:t>
            </a:r>
            <a:r>
              <a:rPr lang="zh-CN" altLang="en-US" dirty="0"/>
              <a:t>的上层异常，要提供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上层信息</a:t>
            </a:r>
            <a:endParaRPr lang="en-US" altLang="zh-CN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上层语义</a:t>
            </a:r>
            <a:endParaRPr lang="en-US" altLang="zh-CN" b="1" dirty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66692-3B90-1A45-B1D9-0463BF6E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 </a:t>
            </a:r>
            <a:r>
              <a:rPr kumimoji="1" lang="zh-CN" altLang="en-US" dirty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严格检查 </a:t>
            </a:r>
            <a:r>
              <a:rPr lang="zh-CN" altLang="en-US" sz="2800" dirty="0"/>
              <a:t>配置合法性</a:t>
            </a:r>
            <a:endParaRPr lang="en-US" altLang="zh-CN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启动时</a:t>
            </a:r>
            <a:r>
              <a:rPr lang="zh-CN" altLang="en-US" dirty="0"/>
              <a:t>的配置，非法 则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Fail-Fast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启动失败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排查性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对于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运行时</a:t>
            </a:r>
            <a:r>
              <a:rPr kumimoji="1" lang="zh-CN" altLang="en-US" dirty="0"/>
              <a:t>的配置，非法 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忽略这次的配置，基于老版本配置运行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提供覆盖策略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可配置则可编程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15491" y="5165954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这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2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点 和 可靠性 关系不大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更多说明见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Dubbo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官方文档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F8A8D-A6F0-C342-A468-4BCADEC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A231C-26DC-6549-9C3E-C0CD3FAB4207}"/>
              </a:ext>
            </a:extLst>
          </p:cNvPr>
          <p:cNvSpPr/>
          <p:nvPr/>
        </p:nvSpPr>
        <p:spPr>
          <a:xfrm>
            <a:off x="365760" y="4555671"/>
            <a:ext cx="11415562" cy="17140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5253337"/>
              </p:ext>
            </p:extLst>
          </p:nvPr>
        </p:nvGraphicFramePr>
        <p:xfrm>
          <a:off x="1397000" y="1649506"/>
          <a:ext cx="93980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61A05-65E5-944E-896A-50C3731E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A.1</a:t>
            </a:r>
            <a:r>
              <a:rPr lang="en-US" altLang="zh-CN" dirty="0"/>
              <a:t> </a:t>
            </a:r>
            <a:r>
              <a:rPr lang="zh-CN" altLang="en-US" dirty="0"/>
              <a:t>明确约定 术语的含义 以及 所在领域</a:t>
            </a:r>
            <a:r>
              <a:rPr lang="en-US" altLang="zh-CN" dirty="0"/>
              <a:t> —</a:t>
            </a:r>
            <a:r>
              <a:rPr lang="zh-CN" altLang="en-US" dirty="0"/>
              <a:t>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332000"/>
            <a:ext cx="10972800" cy="519825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1000"/>
              </a:lnSpc>
            </a:pPr>
            <a:r>
              <a:rPr lang="en-US" altLang="zh-CN" dirty="0"/>
              <a:t>Serialization vs Codec vs Protocol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传输层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层</a:t>
            </a:r>
            <a:br>
              <a:rPr kumimoji="1" lang="en-US" altLang="zh-CN" dirty="0"/>
            </a:br>
            <a:r>
              <a:rPr kumimoji="1" lang="zh-CN" altLang="en-US" dirty="0"/>
              <a:t>这个操作包含会使用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写入方法参数</a:t>
            </a:r>
            <a:endParaRPr kumimoji="1"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HTTP/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lvl="1">
              <a:lnSpc>
                <a:spcPct val="111000"/>
              </a:lnSpc>
            </a:pPr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Directory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Cluster</a:t>
            </a:r>
            <a:r>
              <a:rPr lang="zh-CN" altLang="en-US" dirty="0"/>
              <a:t>： 表示了多个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Provider</a:t>
            </a:r>
            <a:r>
              <a:rPr lang="zh-CN" altLang="en-US" dirty="0"/>
              <a:t>列表的外围抽象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Router</a:t>
            </a:r>
            <a:r>
              <a:rPr lang="zh-CN" altLang="en-US" dirty="0"/>
              <a:t>： 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 err="1"/>
              <a:t>LoadBalance</a:t>
            </a:r>
            <a:r>
              <a:rPr lang="zh-CN" altLang="en-US" dirty="0"/>
              <a:t>： 从路由后列表中，选一个调用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列表来源</a:t>
            </a:r>
            <a:br>
              <a:rPr kumimoji="1" lang="en-US" altLang="zh-CN" dirty="0"/>
            </a:br>
            <a:r>
              <a:rPr kumimoji="1" lang="zh-CN" altLang="en-US" dirty="0"/>
              <a:t>比如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>
              <a:lnSpc>
                <a:spcPct val="111000"/>
              </a:lnSpc>
            </a:pPr>
            <a:r>
              <a:rPr lang="en-US" altLang="zh-CN" dirty="0"/>
              <a:t>Transport vs Exchange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Transport</a:t>
            </a:r>
            <a:r>
              <a:rPr lang="zh-CN" altLang="en-US" dirty="0"/>
              <a:t>：完成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Exchange</a:t>
            </a:r>
            <a:r>
              <a:rPr lang="zh-CN" altLang="en-US" dirty="0"/>
              <a:t>：完成</a:t>
            </a:r>
            <a:r>
              <a:rPr lang="en-US" altLang="zh-CN" dirty="0"/>
              <a:t>Request/Response</a:t>
            </a:r>
            <a:r>
              <a:rPr lang="zh-CN" altLang="en-US" dirty="0"/>
              <a:t>的</a:t>
            </a:r>
            <a:r>
              <a:rPr lang="en-US" altLang="zh-CN" dirty="0"/>
              <a:t>Remoting</a:t>
            </a:r>
            <a:r>
              <a:rPr lang="zh-CN" altLang="en-US" sz="1400" dirty="0"/>
              <a:t>（实现上基于</a:t>
            </a:r>
            <a:r>
              <a:rPr lang="en-US" altLang="zh-CN" sz="1400" dirty="0"/>
              <a:t>Transport</a:t>
            </a:r>
            <a:r>
              <a:rPr lang="zh-CN" altLang="en-US" sz="1400" dirty="0"/>
              <a:t>完成）</a:t>
            </a:r>
            <a:endParaRPr kumimoji="1" lang="en-US" altLang="zh-CN" sz="1400" dirty="0"/>
          </a:p>
          <a:p>
            <a:pPr lvl="1">
              <a:lnSpc>
                <a:spcPct val="111000"/>
              </a:lnSpc>
            </a:pP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E2676-FA37-A040-A319-49E766A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Picture 4" descr="cluster">
            <a:extLst>
              <a:ext uri="{FF2B5EF4-FFF2-40B4-BE49-F238E27FC236}">
                <a16:creationId xmlns:a16="http://schemas.microsoft.com/office/drawing/2014/main" id="{B0E53F89-4434-384B-9ACC-63FF7BA1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360" y="2979872"/>
            <a:ext cx="4165592" cy="208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A.2 </a:t>
            </a:r>
            <a:r>
              <a:rPr lang="zh-CN" altLang="en-US" dirty="0"/>
              <a:t>明确约定 术语的含义 以及 所在领域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000"/>
              </a:spcAft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要这么做？</a:t>
            </a:r>
            <a:endParaRPr lang="en-US" altLang="zh-CN" dirty="0"/>
          </a:p>
          <a:p>
            <a:pPr lvl="0" rtl="0"/>
            <a:r>
              <a:rPr lang="en-US" altLang="zh-CN" dirty="0"/>
              <a:t>2</a:t>
            </a:r>
            <a:r>
              <a:rPr lang="zh-CN" altLang="en-US" dirty="0"/>
              <a:t>个术语之间的字面意思</a:t>
            </a:r>
            <a:r>
              <a:rPr lang="en-US" altLang="zh-CN" dirty="0"/>
              <a:t> </a:t>
            </a:r>
            <a:r>
              <a:rPr lang="zh-CN" altLang="en-US" dirty="0"/>
              <a:t>往往比较暧昧</a:t>
            </a:r>
            <a:endParaRPr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不明确 会带来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交流</a:t>
            </a:r>
            <a:r>
              <a:rPr lang="zh-CN" altLang="en-US" dirty="0"/>
              <a:t>困难，进而直接影响</a:t>
            </a:r>
            <a:r>
              <a:rPr lang="zh-CN" altLang="en-US" baseline="0" dirty="0"/>
              <a:t> </a:t>
            </a:r>
            <a:r>
              <a:rPr lang="zh-CN" altLang="en-US" b="1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职责划分</a:t>
            </a:r>
            <a:r>
              <a:rPr lang="zh-CN" altLang="en-US" dirty="0"/>
              <a:t>的清晰性</a:t>
            </a:r>
            <a:endParaRPr lang="en-US" altLang="zh-CN" dirty="0"/>
          </a:p>
          <a:p>
            <a:pPr lvl="1"/>
            <a:r>
              <a:rPr lang="zh-CN" altLang="en-US" dirty="0"/>
              <a:t>混乱的实现 引发的是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endParaRPr lang="zh-CN" altLang="en-US" dirty="0">
              <a:solidFill>
                <a:srgbClr val="C00000"/>
              </a:solidFill>
            </a:endParaRPr>
          </a:p>
          <a:p>
            <a:pPr lvl="0" rtl="0"/>
            <a:endParaRPr lang="en-US" altLang="zh-CN" dirty="0"/>
          </a:p>
          <a:p>
            <a:pPr lvl="0" rtl="0"/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前期约定</a:t>
            </a:r>
            <a:r>
              <a:rPr lang="zh-CN" altLang="en-US" dirty="0"/>
              <a:t>好 术语的含义和场合，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后期接受</a:t>
            </a:r>
            <a:r>
              <a:rPr lang="zh-CN" altLang="en-US" dirty="0"/>
              <a:t> 即可</a:t>
            </a:r>
            <a:endParaRPr lang="en-US" altLang="zh-CN" dirty="0"/>
          </a:p>
          <a:p>
            <a:pPr lvl="1"/>
            <a:r>
              <a:rPr lang="zh-CN" altLang="en-US" dirty="0"/>
              <a:t>不用太过纠结于 术语是否十分到位</a:t>
            </a:r>
            <a:endParaRPr lang="en-US" altLang="zh-CN" dirty="0"/>
          </a:p>
          <a:p>
            <a:pPr lvl="1"/>
            <a:r>
              <a:rPr lang="zh-CN" altLang="en-US" dirty="0"/>
              <a:t>当然，了解好领域</a:t>
            </a:r>
            <a:r>
              <a:rPr lang="en-US" altLang="zh-CN" dirty="0"/>
              <a:t>(</a:t>
            </a:r>
            <a:r>
              <a:rPr lang="zh-CN" altLang="en-US" dirty="0"/>
              <a:t>如查</a:t>
            </a:r>
            <a:r>
              <a:rPr lang="en-US" altLang="zh-CN" dirty="0"/>
              <a:t>Wikipedia)</a:t>
            </a:r>
            <a:r>
              <a:rPr lang="zh-CN" altLang="en-US" dirty="0"/>
              <a:t> 并 保持和业界一致，是事先要做好的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CDAC2-09DB-F140-AD7D-1621D16C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B.</a:t>
            </a:r>
            <a:r>
              <a:rPr lang="en-US" altLang="zh-CN" dirty="0"/>
              <a:t> </a:t>
            </a:r>
            <a:r>
              <a:rPr lang="zh-CN" altLang="en-US" dirty="0"/>
              <a:t>贯通使用一个模型，避免转换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 rtl="0"/>
            <a:r>
              <a:rPr kumimoji="1" lang="zh-CN" altLang="en-US" dirty="0"/>
              <a:t>转换 是 </a:t>
            </a:r>
            <a:r>
              <a:rPr kumimoji="1" lang="zh-CN" altLang="en-US" b="1" dirty="0"/>
              <a:t>体力活</a:t>
            </a:r>
            <a:r>
              <a:rPr kumimoji="1" lang="zh-CN" altLang="en-US" dirty="0"/>
              <a:t>，繁琐就易错，是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的温床</a:t>
            </a:r>
            <a:endParaRPr kumimoji="1"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在</a:t>
            </a:r>
            <a:r>
              <a:rPr lang="en-US" altLang="zh-CN" dirty="0"/>
              <a:t>Dubbo</a:t>
            </a:r>
            <a:r>
              <a:rPr lang="zh-CN" altLang="en-US" dirty="0"/>
              <a:t>中，</a:t>
            </a:r>
            <a:br>
              <a:rPr lang="zh-CN" altLang="en-US" dirty="0"/>
            </a:br>
            <a:r>
              <a:rPr lang="zh-CN" altLang="en-US" dirty="0"/>
              <a:t>使用</a:t>
            </a:r>
            <a:r>
              <a:rPr lang="en-US" altLang="zh-CN" dirty="0"/>
              <a:t>URL</a:t>
            </a:r>
            <a:r>
              <a:rPr lang="zh-CN" altLang="en-US" dirty="0"/>
              <a:t> 来贯通建模了 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5B517B-5F97-2F46-BD9F-1701F924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关于控制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968342" y="4267199"/>
            <a:ext cx="2801257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容错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设置资源上限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边界检查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20A45-BE37-F040-946C-CB60E893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243220"/>
            <a:ext cx="10972800" cy="510431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Id: oldratlee</a:t>
            </a:r>
          </a:p>
          <a:p>
            <a:pPr lvl="1"/>
            <a:r>
              <a:rPr kumimoji="1" lang="en-US" altLang="zh-CN" sz="2100" dirty="0"/>
              <a:t>GitHub(</a:t>
            </a:r>
            <a:r>
              <a:rPr kumimoji="1" lang="en-US" altLang="zh-CN" sz="1900" dirty="0"/>
              <a:t> </a:t>
            </a:r>
            <a:r>
              <a:rPr kumimoji="1"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19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</a:t>
            </a:r>
            <a:r>
              <a:rPr kumimoji="1" lang="en-US" altLang="zh-CN" sz="1900" dirty="0"/>
              <a:t> </a:t>
            </a:r>
            <a:r>
              <a:rPr kumimoji="1" lang="en-US" altLang="zh-CN" sz="2100" dirty="0"/>
              <a:t>)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微博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 err="1"/>
              <a:t>oldratlee@gmail.com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 err="1"/>
              <a:t>Vimer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tmuxer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zsher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注重系统设计、工程实践与代码味道；开源活跃者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开源项目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作者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alibaba/transmittable-thread-local</a:t>
            </a:r>
            <a:endParaRPr kumimoji="1" lang="en-US" altLang="zh-CN" sz="2100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alibaba/java-dns-cache-manipulator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脚本集 </a:t>
            </a:r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oldratlee/useful-scripts</a:t>
            </a:r>
            <a:endParaRPr kumimoji="1" lang="en-US" altLang="zh-CN" sz="2100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翻译集 </a:t>
            </a:r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oldratlee/translations</a:t>
            </a:r>
            <a:endParaRPr kumimoji="1" lang="en-US" altLang="zh-CN" dirty="0"/>
          </a:p>
          <a:p>
            <a:pPr lvl="1"/>
            <a:r>
              <a:rPr kumimoji="1" lang="en-US" altLang="zh-CN" sz="2100" dirty="0"/>
              <a:t>《</a:t>
            </a:r>
            <a:r>
              <a:rPr kumimoji="1" lang="zh-CN" altLang="en-US" sz="2100" dirty="0"/>
              <a:t>日志：每个软件工程师都应该知道的有关实时数据的统一抽象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《Git</a:t>
            </a:r>
            <a:r>
              <a:rPr kumimoji="1" lang="zh-CN" altLang="en-US" sz="2100" dirty="0"/>
              <a:t>工作流指南</a:t>
            </a:r>
            <a:r>
              <a:rPr kumimoji="1" lang="en-US" altLang="zh-CN" sz="2100" dirty="0"/>
              <a:t>》 </a:t>
            </a:r>
            <a:r>
              <a:rPr kumimoji="1" lang="zh-CN" altLang="en-US" sz="2100" dirty="0"/>
              <a:t>、</a:t>
            </a:r>
            <a:r>
              <a:rPr kumimoji="1" lang="en-US" altLang="zh-CN" sz="2100" dirty="0"/>
              <a:t>《Java</a:t>
            </a:r>
            <a:r>
              <a:rPr kumimoji="1" lang="zh-CN" altLang="en-US" sz="2100" dirty="0"/>
              <a:t>的通用</a:t>
            </a:r>
            <a:r>
              <a:rPr kumimoji="1" lang="en-US" altLang="zh-CN" sz="2100" dirty="0"/>
              <a:t>I/O API</a:t>
            </a:r>
            <a:r>
              <a:rPr kumimoji="1" lang="zh-CN" altLang="en-US" sz="2100" dirty="0"/>
              <a:t>设计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</a:t>
            </a:r>
            <a:r>
              <a:rPr kumimoji="1" lang="en-US" altLang="zh-CN" sz="2100" dirty="0" err="1"/>
              <a:t>PaxosLease</a:t>
            </a:r>
            <a:r>
              <a:rPr kumimoji="1" lang="zh-CN" altLang="en-US" sz="2100" dirty="0"/>
              <a:t>：实现租约的无盘</a:t>
            </a:r>
            <a:r>
              <a:rPr kumimoji="1" lang="en-US" altLang="zh-CN" sz="2100" dirty="0" err="1"/>
              <a:t>Paxos</a:t>
            </a:r>
            <a:r>
              <a:rPr kumimoji="1" lang="zh-CN" altLang="en-US" sz="2100" dirty="0"/>
              <a:t>算法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/>
              <a:t>Dubbo</a:t>
            </a:r>
            <a:r>
              <a:rPr kumimoji="1" lang="zh-CN" altLang="en-US" dirty="0"/>
              <a:t>核心开发者之一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apache/dubbo</a:t>
            </a:r>
            <a:endParaRPr kumimoji="1"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72A6B1-7807-B740-B79F-A778AB2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704AB-C585-0846-99CF-BCF36D0E5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104" y="2415696"/>
            <a:ext cx="1283425" cy="128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23052-A73B-504C-913F-7AF7DB4E33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834" y="3770611"/>
            <a:ext cx="1029965" cy="1034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628E7C-08A5-E343-A7C2-BC6AEDB284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089" y="5141182"/>
            <a:ext cx="955455" cy="955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4948C-1BF7-3E4F-A150-5B17FBE67F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122" y="1356593"/>
            <a:ext cx="985388" cy="9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关于</a:t>
            </a:r>
            <a:r>
              <a:rPr lang="zh-CN" altLang="en-US" dirty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2044926"/>
              </p:ext>
            </p:extLst>
          </p:nvPr>
        </p:nvGraphicFramePr>
        <p:xfrm>
          <a:off x="2540000" y="1507333"/>
          <a:ext cx="7112000" cy="463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ACB61-96F6-6845-8B3E-B6C7FE88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A. </a:t>
            </a:r>
            <a:r>
              <a:rPr lang="zh-CN" altLang="en-US" dirty="0"/>
              <a:t>什么时候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</a:t>
            </a:r>
            <a:r>
              <a:rPr lang="zh-CN" altLang="en-US" dirty="0"/>
              <a:t>容错？打算做容错前先灵魂三问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开发时，可以发现的问题？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不允许的配置值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启动时，可以发现的问题？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缺省</a:t>
            </a:r>
            <a:r>
              <a:rPr lang="en-US" altLang="zh-CN" dirty="0"/>
              <a:t>)Consumer</a:t>
            </a:r>
            <a:r>
              <a:rPr lang="zh-CN" altLang="en-US" dirty="0"/>
              <a:t>启动时报错反馈，并启动失败！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运行时，上层可以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Fail-Over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/>
              <a:t>Provider</a:t>
            </a:r>
          </a:p>
          <a:p>
            <a:pPr lvl="2"/>
            <a:r>
              <a:rPr lang="zh-CN" altLang="fr-FR" dirty="0"/>
              <a:t>不排队</a:t>
            </a:r>
            <a:r>
              <a:rPr lang="zh-CN" altLang="en-US" dirty="0"/>
              <a:t>：</a:t>
            </a:r>
            <a:r>
              <a:rPr lang="zh-CN" altLang="fr-FR" dirty="0"/>
              <a:t>线程池的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fr-FR" altLang="zh-CN" dirty="0" err="1"/>
              <a:t>orkQueue</a:t>
            </a:r>
            <a:r>
              <a:rPr lang="zh-CN" altLang="en-US" dirty="0"/>
              <a:t>，</a:t>
            </a:r>
            <a:r>
              <a:rPr lang="zh-CN" altLang="fr-FR" dirty="0"/>
              <a:t>设置成</a:t>
            </a:r>
            <a:r>
              <a:rPr lang="zh-CN" altLang="en-US" dirty="0"/>
              <a:t> </a:t>
            </a:r>
            <a:r>
              <a:rPr lang="fr-FR" altLang="zh-CN" dirty="0" err="1"/>
              <a:t>SynchronousQueue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零大小</a:t>
            </a:r>
            <a:r>
              <a:rPr lang="zh-CN" altLang="en-US" dirty="0"/>
              <a:t>队列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不执行：线程池的 </a:t>
            </a:r>
            <a:r>
              <a:rPr lang="en-US" altLang="zh-CN" dirty="0" err="1"/>
              <a:t>RejectedExecutionHandler</a:t>
            </a:r>
            <a:r>
              <a:rPr lang="zh-CN" altLang="en-US" dirty="0"/>
              <a:t>策略，</a:t>
            </a:r>
            <a:r>
              <a:rPr lang="zh-CN" altLang="fr-FR" dirty="0"/>
              <a:t>设置</a:t>
            </a:r>
            <a:r>
              <a:rPr lang="zh-CN" altLang="en-US" dirty="0"/>
              <a:t>成 </a:t>
            </a:r>
            <a:r>
              <a:rPr lang="en-US" altLang="zh-CN" dirty="0" err="1"/>
              <a:t>AbortPolicy</a:t>
            </a:r>
            <a:r>
              <a:rPr lang="zh-CN" altLang="en-US" dirty="0"/>
              <a:t> </a:t>
            </a:r>
            <a:r>
              <a:rPr lang="en-US" altLang="zh-CN" sz="1600" dirty="0"/>
              <a:t>(</a:t>
            </a:r>
            <a:r>
              <a:rPr lang="zh-CN" altLang="en-US" sz="1600" dirty="0"/>
              <a:t>抛</a:t>
            </a:r>
            <a:r>
              <a:rPr lang="en-US" altLang="zh-CN" sz="1600" dirty="0" err="1"/>
              <a:t>RejectedExecution</a:t>
            </a:r>
            <a:r>
              <a:rPr lang="zh-CN" altLang="en-US" sz="1600" dirty="0"/>
              <a:t>报错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 Fast/Fail Safe/Fail Over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E8F7C-6B1D-D447-AA57-B61DAB88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B.</a:t>
            </a:r>
            <a:r>
              <a:rPr kumimoji="1" lang="en-US" altLang="zh-CN" dirty="0"/>
              <a:t> </a:t>
            </a:r>
            <a:r>
              <a:rPr lang="zh-CN" altLang="en-US" dirty="0"/>
              <a:t>区分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关键路径，容错掉</a:t>
            </a:r>
            <a:endParaRPr lang="en-US" altLang="zh-CN" dirty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涉及 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DB41-1267-414C-8600-C8555DC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46934-CF45-FA42-81F9-AE83B17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C.</a:t>
            </a:r>
            <a:r>
              <a:rPr kumimoji="1" lang="en-US" altLang="zh-CN" dirty="0"/>
              <a:t> </a:t>
            </a:r>
            <a:r>
              <a:rPr lang="zh-CN" altLang="en-US" dirty="0"/>
              <a:t>区分 依赖外部的关键数据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4722B-04A4-624B-80E0-88B17A6F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31D32-0AFE-8D4E-B286-5CDDE69ED3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关键数据：没有则系统就挂了的数据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Provider</a:t>
            </a:r>
            <a:r>
              <a:rPr lang="zh-CN" altLang="en-US" sz="2000" dirty="0"/>
              <a:t>列表</a:t>
            </a:r>
            <a:endParaRPr lang="en-US" altLang="zh-CN" sz="2000" dirty="0"/>
          </a:p>
          <a:p>
            <a:pPr lvl="1"/>
            <a:r>
              <a:rPr lang="zh-CN" altLang="en-US" sz="2000" dirty="0"/>
              <a:t>注册中心列表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对关键数据，要做好 </a:t>
            </a:r>
            <a:r>
              <a:rPr lang="zh-CN" altLang="en-US" sz="2400" b="1" dirty="0"/>
              <a:t>缓存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100" b="1" dirty="0"/>
              <a:t>内存缓存</a:t>
            </a:r>
            <a:endParaRPr lang="en-US" altLang="zh-CN" sz="2100" b="1" dirty="0"/>
          </a:p>
          <a:p>
            <a:pPr lvl="1"/>
            <a:r>
              <a:rPr lang="zh-CN" altLang="en-US" sz="2100" b="1" dirty="0"/>
              <a:t>本地文件缓存</a:t>
            </a:r>
            <a:endParaRPr lang="en-US" altLang="zh-CN" sz="2100" b="1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B80339-2911-6E40-915B-E019164796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隔离故障</a:t>
            </a:r>
            <a:endParaRPr lang="en-US" altLang="zh-CN" sz="24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内存缓存</a:t>
            </a:r>
            <a:r>
              <a:rPr lang="zh-CN" altLang="en-US" sz="2000" dirty="0"/>
              <a:t>数据，</a:t>
            </a:r>
            <a:br>
              <a:rPr lang="en-US" altLang="zh-CN" sz="2000" dirty="0"/>
            </a:br>
            <a:r>
              <a:rPr lang="zh-CN" altLang="en-US" sz="2000" dirty="0"/>
              <a:t>应用可以临时基于过时的数据继续运行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本地文件缓存</a:t>
            </a:r>
            <a:r>
              <a:rPr lang="zh-CN" altLang="en-US" sz="2000" dirty="0"/>
              <a:t>，</a:t>
            </a:r>
            <a:br>
              <a:rPr lang="en-US" altLang="zh-CN" sz="2000" dirty="0"/>
            </a:br>
            <a:r>
              <a:rPr lang="zh-CN" altLang="en-US" sz="2000" dirty="0"/>
              <a:t>应用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sz="2000" dirty="0"/>
              <a:t>，还有过时的数据继续运行</a:t>
            </a:r>
            <a:endParaRPr lang="en-US" altLang="zh-CN" sz="2000" dirty="0"/>
          </a:p>
          <a:p>
            <a:r>
              <a:rPr lang="zh-CN" altLang="en-US" sz="2400" dirty="0"/>
              <a:t>当应用基于缓存数据运行时，要</a:t>
            </a:r>
            <a:endParaRPr lang="en-US" altLang="zh-CN" sz="2400" dirty="0"/>
          </a:p>
          <a:p>
            <a:pPr lvl="1"/>
            <a:r>
              <a:rPr lang="zh-CN" altLang="en-US" sz="2100" dirty="0"/>
              <a:t>向上层汇报（如抛异常、错误码）</a:t>
            </a:r>
            <a:endParaRPr lang="en-US" altLang="zh-CN" sz="2100" dirty="0"/>
          </a:p>
          <a:p>
            <a:pPr lvl="1"/>
            <a:r>
              <a:rPr lang="en-US" altLang="zh-CN" sz="2100" dirty="0"/>
              <a:t>ERROR</a:t>
            </a:r>
            <a:r>
              <a:rPr lang="zh-CN" altLang="en-US" sz="2100" dirty="0"/>
              <a:t>日志，可以报警出来</a:t>
            </a:r>
            <a:endParaRPr kumimoji="1" lang="zh-CN" altLang="en-US" sz="21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EB1298-3D48-494E-AE61-304303D2DDBE}"/>
              </a:ext>
            </a:extLst>
          </p:cNvPr>
          <p:cNvSpPr/>
          <p:nvPr/>
        </p:nvSpPr>
        <p:spPr>
          <a:xfrm>
            <a:off x="2982254" y="4719621"/>
            <a:ext cx="6032421" cy="134916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8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掩盖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了运行时的问题，要</a:t>
            </a:r>
            <a:r>
              <a:rPr lang="zh-CN" altLang="en-US" sz="2800" b="1" dirty="0">
                <a:solidFill>
                  <a:srgbClr val="00693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报告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出来！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比如报警出来，确保开发能</a:t>
            </a:r>
            <a:r>
              <a:rPr lang="zh-CN" altLang="en-US" sz="2000" b="1" dirty="0">
                <a:solidFill>
                  <a:srgbClr val="00693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即时知道</a:t>
            </a:r>
            <a:r>
              <a:rPr lang="zh-CN" altLang="en-US" sz="20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。</a:t>
            </a:r>
            <a:endPara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基于临时数据运行是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故障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，即使隔离了！！</a:t>
            </a:r>
            <a:endParaRPr kumimoji="1"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7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D.</a:t>
            </a:r>
            <a:r>
              <a:rPr kumimoji="1" lang="en-US" altLang="zh-CN" dirty="0"/>
              <a:t> </a:t>
            </a:r>
            <a:r>
              <a:rPr lang="zh-CN" altLang="en-US" dirty="0"/>
              <a:t>区分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会抛出异常 或 引起状态不一致 的操作 是不可靠的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分离不可靠操作后：</a:t>
            </a:r>
            <a:endParaRPr lang="en-US" altLang="zh-CN" dirty="0"/>
          </a:p>
          <a:p>
            <a:r>
              <a:rPr lang="zh-CN" altLang="en-US" dirty="0"/>
              <a:t>为 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 等补偿逻辑 提供 清晰的切入点</a:t>
            </a:r>
            <a:endParaRPr kumimoji="1" lang="en-US" altLang="zh-CN" dirty="0"/>
          </a:p>
          <a:p>
            <a:r>
              <a:rPr lang="zh-CN" altLang="en-US" dirty="0"/>
              <a:t>保证 后续增加的代码时容错逻辑清晰，避免 容错处理约定 陷入混乱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3B440-AE64-D745-9D9C-5CBF4F92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E.</a:t>
            </a:r>
            <a:r>
              <a:rPr kumimoji="1" lang="en-US" altLang="zh-CN" dirty="0"/>
              <a:t> </a:t>
            </a:r>
            <a:r>
              <a:rPr lang="zh-CN" altLang="en-US" dirty="0"/>
              <a:t>注意 重试逻辑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b="1" dirty="0"/>
              <a:t>重试冷却</a:t>
            </a:r>
            <a:r>
              <a:rPr lang="zh-CN" altLang="en-US" dirty="0"/>
              <a:t>：避免因重试引发雪崩；使用如指数间隔的重试策略</a:t>
            </a:r>
            <a:endParaRPr lang="en-US" altLang="zh-CN" dirty="0"/>
          </a:p>
          <a:p>
            <a:r>
              <a:rPr lang="zh-CN" altLang="en-US" dirty="0"/>
              <a:t>避免 </a:t>
            </a:r>
            <a:r>
              <a:rPr lang="zh-CN" altLang="en-US" b="1" dirty="0"/>
              <a:t>所有</a:t>
            </a:r>
            <a:r>
              <a:rPr lang="en-US" altLang="zh-CN" b="1" dirty="0"/>
              <a:t>Client</a:t>
            </a:r>
            <a:r>
              <a:rPr lang="zh-CN" altLang="en-US" b="1" dirty="0"/>
              <a:t>同时</a:t>
            </a:r>
            <a:r>
              <a:rPr lang="zh-CN" altLang="en-US" dirty="0"/>
              <a:t>重试；如果可能，添加首次重试的随机延迟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及早发现不可用的结点 并 剔除</a:t>
            </a:r>
            <a:endParaRPr lang="en-US" altLang="zh-CN" sz="2800" dirty="0"/>
          </a:p>
          <a:p>
            <a:r>
              <a:rPr lang="zh-CN" altLang="en-US" dirty="0"/>
              <a:t>如 </a:t>
            </a:r>
            <a:r>
              <a:rPr lang="en-US" altLang="zh-CN" dirty="0" err="1"/>
              <a:t>LoadBalance</a:t>
            </a:r>
            <a:r>
              <a:rPr lang="zh-CN" altLang="en-US" dirty="0"/>
              <a:t>之前，先去掉不可用的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，避免在调用时不可用</a:t>
            </a:r>
            <a:endParaRPr lang="en-US" altLang="zh-CN" dirty="0"/>
          </a:p>
          <a:p>
            <a:r>
              <a:rPr kumimoji="1" lang="zh-CN" altLang="en-US" dirty="0"/>
              <a:t>通过后台检测</a:t>
            </a:r>
            <a:r>
              <a:rPr lang="zh-CN" altLang="en-US" dirty="0"/>
              <a:t>不可用的</a:t>
            </a:r>
            <a:r>
              <a:rPr lang="en-US" altLang="zh-CN" dirty="0"/>
              <a:t>Provider</a:t>
            </a:r>
            <a:r>
              <a:rPr lang="zh-CN" altLang="en-US" dirty="0"/>
              <a:t>，如果恢复了加回到调用列表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3F25-7D54-624C-84B0-548D16F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4A28140-D6FE-8348-A746-6731A499CDAF}"/>
              </a:ext>
            </a:extLst>
          </p:cNvPr>
          <p:cNvSpPr/>
          <p:nvPr/>
        </p:nvSpPr>
        <p:spPr>
          <a:xfrm>
            <a:off x="2568083" y="4963606"/>
            <a:ext cx="6487674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重试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是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流量放大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雪崩地狱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的入口！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当进入重试雪崩之后，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不能简单重启恢复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 ！</a:t>
            </a:r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B06B7-F0CF-A544-8EEC-98711FF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F.</a:t>
            </a:r>
            <a:r>
              <a:rPr kumimoji="1" lang="en-US" altLang="zh-CN" dirty="0"/>
              <a:t> </a:t>
            </a:r>
            <a:r>
              <a:rPr lang="zh-CN" altLang="en-US" dirty="0"/>
              <a:t>不要写 修复代码</a:t>
            </a:r>
            <a:r>
              <a:rPr lang="en-US" altLang="zh-CN" dirty="0"/>
              <a:t>Bug</a:t>
            </a:r>
            <a:r>
              <a:rPr lang="zh-CN" altLang="en-US" dirty="0"/>
              <a:t>的外围代码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BE82F1-48AC-5C4E-8842-69B8B73D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05450-085F-4C41-8D63-67C490EF5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64816"/>
            <a:ext cx="5388864" cy="4692143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Bug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vs.</a:t>
            </a:r>
            <a:r>
              <a:rPr kumimoji="1" lang="zh-CN" altLang="en-US" sz="2400" dirty="0"/>
              <a:t> 失败</a:t>
            </a:r>
            <a:r>
              <a:rPr kumimoji="1" lang="en-US" altLang="zh-CN" sz="2400" dirty="0"/>
              <a:t>(Failure)</a:t>
            </a:r>
          </a:p>
          <a:p>
            <a:r>
              <a:rPr kumimoji="1" lang="en-US" altLang="zh-CN" sz="2400" dirty="0"/>
              <a:t>Bug</a:t>
            </a:r>
            <a:r>
              <a:rPr kumimoji="1" lang="zh-CN" altLang="en-US" sz="2400" dirty="0"/>
              <a:t>：实现 与 需求 不一致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良好设计与正确实现 可以解决</a:t>
            </a:r>
            <a:endParaRPr kumimoji="1" lang="en-US" altLang="zh-CN" sz="2000" dirty="0"/>
          </a:p>
          <a:p>
            <a:r>
              <a:rPr kumimoji="1" lang="zh-CN" altLang="en-US" sz="2400" dirty="0"/>
              <a:t>失败：不依赖于需求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良好设计与正确实现 还是不可避免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30C812-8612-B640-9A1F-B81C05862EC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461768"/>
            <a:ext cx="5388864" cy="4692143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kumimoji="1" lang="zh-CN" altLang="en-US" sz="2400" dirty="0"/>
              <a:t>为什么 不要写 这样的外围代码？</a:t>
            </a:r>
            <a:endParaRPr kumimoji="1" lang="en-US" altLang="zh-CN" sz="2400" dirty="0"/>
          </a:p>
          <a:p>
            <a:r>
              <a:rPr kumimoji="1" lang="zh-CN" altLang="en-US" sz="2400" dirty="0"/>
              <a:t>外围修复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比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直接实现正确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难得多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需要</a:t>
            </a:r>
            <a:r>
              <a:rPr kumimoji="1" lang="zh-CN" altLang="en-US" sz="2000" dirty="0">
                <a:solidFill>
                  <a:srgbClr val="FF0000"/>
                </a:solidFill>
              </a:rPr>
              <a:t>同时思考</a:t>
            </a:r>
            <a:r>
              <a:rPr kumimoji="1" lang="zh-CN" altLang="en-US" sz="2000" dirty="0"/>
              <a:t> 需求 与 已有的不正确实现</a:t>
            </a:r>
            <a:endParaRPr kumimoji="1" lang="en-US" altLang="zh-CN" sz="2000" dirty="0"/>
          </a:p>
          <a:p>
            <a:r>
              <a:rPr kumimoji="1" lang="zh-CN" altLang="en-US" sz="2400" dirty="0"/>
              <a:t>系统复杂性爆炸式上升！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直接实现 都做不好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外围修复 容易再次引发 更多</a:t>
            </a:r>
            <a:r>
              <a:rPr kumimoji="1" lang="en-US" altLang="zh-CN" sz="2000" dirty="0"/>
              <a:t>Bug</a:t>
            </a:r>
            <a:r>
              <a:rPr kumimoji="1" lang="zh-CN" altLang="en-US" sz="2000" dirty="0"/>
              <a:t>！</a:t>
            </a:r>
          </a:p>
          <a:p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24196A0-F4D8-AE46-9E44-6C50FA93F67D}"/>
              </a:ext>
            </a:extLst>
          </p:cNvPr>
          <p:cNvSpPr/>
          <p:nvPr/>
        </p:nvSpPr>
        <p:spPr>
          <a:xfrm>
            <a:off x="2937369" y="4703619"/>
            <a:ext cx="6122189" cy="105938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针对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Bug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，梳理明白需求，</a:t>
            </a:r>
            <a:r>
              <a:rPr lang="zh-CN" altLang="en-US" sz="2800" b="1" dirty="0">
                <a:solidFill>
                  <a:srgbClr val="008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直接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实现正确；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写 修复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Bug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的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外围代码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987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0855D-80A0-2D48-8469-6877DE1B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 </a:t>
            </a:r>
            <a:r>
              <a:rPr lang="zh-CN" altLang="en-US" dirty="0"/>
              <a:t>设置资源上限（不要使用</a:t>
            </a:r>
            <a:r>
              <a:rPr lang="zh-CN" altLang="en-US" dirty="0">
                <a:solidFill>
                  <a:srgbClr val="C00000"/>
                </a:solidFill>
              </a:rPr>
              <a:t>无界</a:t>
            </a:r>
            <a:r>
              <a:rPr lang="zh-CN" altLang="en-US" dirty="0"/>
              <a:t>资源）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BE2F9-B561-ED49-902A-1E75881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0F0B0-DC73-6449-A8D1-772739FAB0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容器大小</a:t>
            </a:r>
            <a:endParaRPr lang="en-US" altLang="zh-CN" sz="2400" dirty="0"/>
          </a:p>
          <a:p>
            <a:r>
              <a:rPr lang="en-US" altLang="zh-CN" sz="2300" dirty="0"/>
              <a:t>Cache</a:t>
            </a:r>
            <a:r>
              <a:rPr lang="zh-CN" altLang="en-US" sz="2300" dirty="0"/>
              <a:t>元素个数 </a:t>
            </a:r>
            <a:r>
              <a:rPr lang="en-US" altLang="zh-CN" sz="2300" dirty="0"/>
              <a:t>/</a:t>
            </a:r>
            <a:r>
              <a:rPr lang="zh-CN" altLang="en-US" sz="2300" dirty="0"/>
              <a:t> </a:t>
            </a:r>
            <a:r>
              <a:rPr lang="en-US" altLang="zh-CN" sz="2300" dirty="0"/>
              <a:t>Buffer</a:t>
            </a:r>
            <a:r>
              <a:rPr lang="zh-CN" altLang="en-US" sz="2300" dirty="0"/>
              <a:t>大小</a:t>
            </a:r>
            <a:endParaRPr lang="en-US" altLang="zh-CN" sz="2300" dirty="0"/>
          </a:p>
          <a:p>
            <a:r>
              <a:rPr lang="zh-CN" altLang="en-US" sz="2400" dirty="0"/>
              <a:t>线程池</a:t>
            </a:r>
            <a:endParaRPr lang="en-US" altLang="zh-CN" sz="2400" dirty="0"/>
          </a:p>
          <a:p>
            <a:pPr lvl="1"/>
            <a:r>
              <a:rPr lang="zh-CN" altLang="en-US" sz="2100" dirty="0"/>
              <a:t>线程个数</a:t>
            </a:r>
            <a:endParaRPr lang="en-US" altLang="zh-CN" sz="2100" dirty="0"/>
          </a:p>
          <a:p>
            <a:pPr lvl="1"/>
            <a:r>
              <a:rPr lang="zh-CN" altLang="en-US" sz="2400" dirty="0"/>
              <a:t>任务的等待队列大小</a:t>
            </a:r>
            <a:endParaRPr lang="en-US" altLang="zh-CN" sz="2400" dirty="0"/>
          </a:p>
          <a:p>
            <a:r>
              <a:rPr lang="en-US" altLang="zh-CN" sz="2700" dirty="0"/>
              <a:t>……</a:t>
            </a:r>
          </a:p>
          <a:p>
            <a:pPr lvl="1"/>
            <a:endParaRPr lang="en-US" altLang="zh-CN" sz="21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850F8D-62FB-7F45-8EEC-3C8BEAC01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根据实际情况，在到达上限后，选择</a:t>
            </a:r>
            <a:endParaRPr lang="en-US" altLang="zh-CN" sz="24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丢弃老数据？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报错返回？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en-US" altLang="zh-CN" sz="2000" dirty="0"/>
              <a:t>Blocking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阻塞调用？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阻塞调用 是 </a:t>
            </a:r>
            <a:r>
              <a:rPr lang="zh-CN" altLang="en-US" sz="2400" b="1" dirty="0"/>
              <a:t>回压</a:t>
            </a:r>
            <a:r>
              <a:rPr lang="zh-CN" altLang="en-US" sz="2400" dirty="0"/>
              <a:t>机制</a:t>
            </a:r>
            <a:br>
              <a:rPr lang="en-US" altLang="zh-CN" dirty="0"/>
            </a:b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反馈并减速上游的调用请求</a:t>
            </a:r>
            <a:endParaRPr kumimoji="1" lang="zh-CN" altLang="en-US" sz="23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72DB2A-C528-B24B-B1B0-C3EB3D778BEB}"/>
              </a:ext>
            </a:extLst>
          </p:cNvPr>
          <p:cNvSpPr/>
          <p:nvPr/>
        </p:nvSpPr>
        <p:spPr>
          <a:xfrm>
            <a:off x="2518738" y="4733459"/>
            <a:ext cx="7154523" cy="100079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在线上环境，任何一个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无界资源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都是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爆雷点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当出现大流量时会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冲垮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 且 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不能重启恢复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 ！</a:t>
            </a:r>
          </a:p>
        </p:txBody>
      </p:sp>
    </p:spTree>
    <p:extLst>
      <p:ext uri="{BB962C8B-B14F-4D97-AF65-F5344CB8AC3E}">
        <p14:creationId xmlns:p14="http://schemas.microsoft.com/office/powerpoint/2010/main" val="329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A299-026F-6944-8646-F25B2F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边界</a:t>
            </a:r>
            <a:r>
              <a:rPr lang="en-US" altLang="zh-CN" dirty="0"/>
              <a:t>/</a:t>
            </a:r>
            <a:r>
              <a:rPr lang="zh-CN" altLang="en-US" dirty="0"/>
              <a:t>合法性 检查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F79AB-F524-BE45-9D7F-17D7C75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39572-377F-FC48-BEAB-C5BDB3A33C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400" dirty="0"/>
              <a:t>边界</a:t>
            </a:r>
            <a:endParaRPr lang="en-US" altLang="zh-CN" sz="2000" dirty="0"/>
          </a:p>
          <a:p>
            <a:r>
              <a:rPr lang="zh-CN" altLang="en-US" sz="2000" dirty="0"/>
              <a:t>检查空指针</a:t>
            </a:r>
            <a:endParaRPr lang="en-US" altLang="zh-CN" sz="2000" dirty="0"/>
          </a:p>
          <a:p>
            <a:r>
              <a:rPr lang="zh-CN" altLang="en-US" sz="2000" dirty="0"/>
              <a:t>检查容器和数组边界</a:t>
            </a:r>
            <a:endParaRPr lang="en-US" altLang="zh-CN" sz="2000" dirty="0"/>
          </a:p>
          <a:p>
            <a:r>
              <a:rPr kumimoji="1" lang="en-US" altLang="zh-CN" sz="2000" dirty="0"/>
              <a:t>……</a:t>
            </a:r>
          </a:p>
          <a:p>
            <a:endParaRPr kumimoji="1" lang="zh-CN" altLang="en-US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43C55-E6FA-F641-AA8C-2BFD581703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用户输入的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数据合法性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rgbClr val="006931"/>
                </a:solidFill>
              </a:rPr>
              <a:t>模块入口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模块</a:t>
            </a:r>
            <a:r>
              <a:rPr kumimoji="1" lang="en-US" altLang="zh-CN" sz="2000" dirty="0"/>
              <a:t>API)</a:t>
            </a:r>
          </a:p>
          <a:p>
            <a:pPr lvl="1"/>
            <a:r>
              <a:rPr kumimoji="1" lang="zh-CN" altLang="en-US" sz="2000" b="1" dirty="0"/>
              <a:t>统一</a:t>
            </a:r>
            <a:r>
              <a:rPr kumimoji="1" lang="zh-CN" altLang="en-US" sz="2000" dirty="0"/>
              <a:t>校验好 用户输入的数据合法性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（防御性编程）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sz="2000" dirty="0"/>
              <a:t>如不合法，则报错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抛异常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模块内部</a:t>
            </a:r>
            <a:r>
              <a:rPr kumimoji="1" lang="zh-CN" altLang="en-US" sz="2000" dirty="0"/>
              <a:t>实现</a:t>
            </a:r>
            <a:endParaRPr kumimoji="1" lang="en-US" altLang="zh-CN" sz="2000" dirty="0"/>
          </a:p>
          <a:p>
            <a:pPr lvl="1"/>
            <a:r>
              <a:rPr kumimoji="1" lang="zh-CN" altLang="en-US" sz="2000" b="1" dirty="0">
                <a:solidFill>
                  <a:srgbClr val="C00000"/>
                </a:solidFill>
              </a:rPr>
              <a:t>不要</a:t>
            </a:r>
            <a:r>
              <a:rPr kumimoji="1" lang="zh-CN" altLang="en-US" sz="2000" dirty="0"/>
              <a:t>再</a:t>
            </a:r>
            <a:r>
              <a:rPr kumimoji="1" lang="zh-CN" altLang="en-US" sz="2000" b="1" dirty="0"/>
              <a:t>反复</a:t>
            </a:r>
            <a:r>
              <a:rPr kumimoji="1" lang="zh-CN" altLang="en-US" sz="2000" dirty="0"/>
              <a:t>校验 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（职责设计与实现的混乱）</a:t>
            </a:r>
            <a:endParaRPr kumimoji="1" lang="zh-CN" altLang="en-US" sz="2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FD3A854-C6B1-604F-833C-E44F9E8D3D86}"/>
              </a:ext>
            </a:extLst>
          </p:cNvPr>
          <p:cNvSpPr/>
          <p:nvPr/>
        </p:nvSpPr>
        <p:spPr>
          <a:xfrm>
            <a:off x="3304032" y="5443135"/>
            <a:ext cx="4641014" cy="47505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b">
            <a:spAutoFit/>
          </a:bodyPr>
          <a:lstStyle/>
          <a:p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永远不要 相信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外部用户的输入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81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意识</a:t>
            </a:r>
            <a:r>
              <a:rPr lang="en-US" altLang="zh-CN" dirty="0">
                <a:solidFill>
                  <a:schemeClr val="tx1"/>
                </a:solidFill>
              </a:rPr>
              <a:t> &amp; </a:t>
            </a:r>
            <a:r>
              <a:rPr lang="zh-CN" altLang="en-US" dirty="0">
                <a:solidFill>
                  <a:schemeClr val="tx1"/>
                </a:solidFill>
              </a:rPr>
              <a:t>习惯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C907-5959-3F45-B1A6-8C27FE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0996573"/>
              </p:ext>
            </p:extLst>
          </p:nvPr>
        </p:nvGraphicFramePr>
        <p:xfrm>
          <a:off x="2980267" y="1465459"/>
          <a:ext cx="6231466" cy="458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7D05FE-5200-6E4D-B448-6BAD467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CN" altLang="en-US" dirty="0"/>
              <a:t>不遗漏任何</a:t>
            </a:r>
            <a:r>
              <a:rPr lang="en-US" altLang="zh-CN" dirty="0"/>
              <a:t>else</a:t>
            </a:r>
          </a:p>
          <a:p>
            <a:pPr lvl="1"/>
            <a:r>
              <a:rPr lang="zh-CN" altLang="en-US" dirty="0"/>
              <a:t>汇报？如向上抛异常。即 </a:t>
            </a:r>
            <a:r>
              <a:rPr lang="en-US" altLang="zh-CN" dirty="0"/>
              <a:t>Fail Fast(</a:t>
            </a:r>
            <a:r>
              <a:rPr lang="zh-CN" altLang="en-US" dirty="0"/>
              <a:t>下层</a:t>
            </a:r>
            <a:r>
              <a:rPr lang="en-US" altLang="zh-CN" dirty="0"/>
              <a:t>)</a:t>
            </a:r>
            <a:r>
              <a:rPr lang="zh-CN" altLang="en-US" dirty="0"/>
              <a:t> 或 </a:t>
            </a:r>
            <a:r>
              <a:rPr lang="en-US" altLang="zh-CN" dirty="0"/>
              <a:t>Fail Over(</a:t>
            </a:r>
            <a:r>
              <a:rPr lang="zh-CN" altLang="en-US" dirty="0"/>
              <a:t>上层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忽略掉？即 </a:t>
            </a:r>
            <a:r>
              <a:rPr lang="en-US" altLang="zh-CN" dirty="0"/>
              <a:t>Fail safe</a:t>
            </a:r>
          </a:p>
          <a:p>
            <a:pPr lvl="1"/>
            <a:r>
              <a:rPr lang="zh-CN" altLang="en-US" dirty="0"/>
              <a:t>要给出上下文 和 不期望这个路径原因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对输入作 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全集分析</a:t>
            </a:r>
            <a:r>
              <a:rPr lang="zh-CN" altLang="en-US" dirty="0"/>
              <a:t>，不在处理范围的区间，按上面的方式处理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3908504" y="5153137"/>
            <a:ext cx="7673896" cy="1261547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pic>
        <p:nvPicPr>
          <p:cNvPr id="1026" name="Picture 2" descr="Kent Beck - XP 2018">
            <a:hlinkClick r:id="rId3"/>
            <a:extLst>
              <a:ext uri="{FF2B5EF4-FFF2-40B4-BE49-F238E27FC236}">
                <a16:creationId xmlns:a16="http://schemas.microsoft.com/office/drawing/2014/main" id="{F9095874-BE1C-B046-A2EF-B5AEF909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4747" y="1912203"/>
            <a:ext cx="3167653" cy="31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CE273319-7AA1-FB48-9C66-A11B46715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26703" y="3575304"/>
            <a:ext cx="2201978" cy="21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软件复杂性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精致要求的来源？什么时候要投入精力</a:t>
            </a:r>
            <a:r>
              <a:rPr kumimoji="1" lang="en-US" altLang="zh-CN" dirty="0"/>
              <a:t>/</a:t>
            </a:r>
            <a:r>
              <a:rPr kumimoji="1" lang="zh-CN" altLang="en-US" dirty="0"/>
              <a:t>成本？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7802818"/>
              </p:ext>
            </p:extLst>
          </p:nvPr>
        </p:nvGraphicFramePr>
        <p:xfrm>
          <a:off x="1593415" y="1191497"/>
          <a:ext cx="5293722" cy="379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EC4ED79-36E5-8345-B9A0-D69F93B36000}"/>
              </a:ext>
            </a:extLst>
          </p:cNvPr>
          <p:cNvSpPr txBox="1"/>
          <p:nvPr/>
        </p:nvSpPr>
        <p:spPr>
          <a:xfrm>
            <a:off x="5401215" y="1496908"/>
            <a:ext cx="1936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一次性功能？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支持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个月的功能？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BC6BFF-F421-A045-9B99-D96723B5F5EF}"/>
              </a:ext>
            </a:extLst>
          </p:cNvPr>
          <p:cNvSpPr txBox="1"/>
          <p:nvPr/>
        </p:nvSpPr>
        <p:spPr>
          <a:xfrm>
            <a:off x="6966740" y="4018367"/>
            <a:ext cx="1321196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千行内？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数万行？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数十万行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4CFC5-3C9F-9F4A-979A-BAF6414D52F9}"/>
              </a:ext>
            </a:extLst>
          </p:cNvPr>
          <p:cNvSpPr txBox="1"/>
          <p:nvPr/>
        </p:nvSpPr>
        <p:spPr>
          <a:xfrm>
            <a:off x="580853" y="2951778"/>
            <a:ext cx="1415772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百千个应用？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万个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3DB43-3C4A-8444-8D26-373541EA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EE8E8-2179-8341-819F-E01EFCE3616A}"/>
              </a:ext>
            </a:extLst>
          </p:cNvPr>
          <p:cNvSpPr txBox="1"/>
          <p:nvPr/>
        </p:nvSpPr>
        <p:spPr>
          <a:xfrm>
            <a:off x="7216241" y="1496908"/>
            <a:ext cx="1877437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如临时操作脚本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如活动实现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如业务中台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如基础中间件、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OS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D3B56-C6ED-7144-88EF-9748571F5D74}"/>
              </a:ext>
            </a:extLst>
          </p:cNvPr>
          <p:cNvSpPr txBox="1"/>
          <p:nvPr/>
        </p:nvSpPr>
        <p:spPr>
          <a:xfrm>
            <a:off x="1921199" y="2951778"/>
            <a:ext cx="800219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公司级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业界级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E5D04-145B-5C40-A7A8-7F4C3B9D8519}"/>
              </a:ext>
            </a:extLst>
          </p:cNvPr>
          <p:cNvSpPr txBox="1"/>
          <p:nvPr/>
        </p:nvSpPr>
        <p:spPr>
          <a:xfrm>
            <a:off x="8232746" y="4018367"/>
            <a:ext cx="1005403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几个团队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369165-67A7-2942-A73D-D78CE9F6644A}"/>
              </a:ext>
            </a:extLst>
          </p:cNvPr>
          <p:cNvSpPr/>
          <p:nvPr/>
        </p:nvSpPr>
        <p:spPr>
          <a:xfrm>
            <a:off x="4352193" y="5767795"/>
            <a:ext cx="7776488" cy="881499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32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everything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8F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well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Tom West</a:t>
            </a:r>
            <a:endParaRPr kumimoji="1"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ea typeface="Toppan Bunkyu Midashi Gothic Ex" panose="020B0900000000000000" pitchFamily="34" charset="-128"/>
              <a:cs typeface="PragmataPro" panose="02000500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kumimoji="1" lang="en-US" altLang="zh-CN" sz="6800" b="1" dirty="0">
                <a:solidFill>
                  <a:srgbClr val="00B05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5400" b="1" dirty="0">
                <a:solidFill>
                  <a:srgbClr val="00B0F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Q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05369-EB7D-B842-88C2-27D4E34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0. </a:t>
            </a:r>
            <a:r>
              <a:rPr lang="zh-CN" altLang="en-US" dirty="0">
                <a:solidFill>
                  <a:schemeClr val="tx1"/>
                </a:solidFill>
              </a:rPr>
              <a:t>什么是可靠性设计 的 实用式说明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546FC-E80F-5B47-BA87-7722EF9B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什么是可靠性设计 的 实用式说明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可靠性 简单能理解的说明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理论方式 或 学院派，我也说不清   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:")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如果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sz="2800" dirty="0">
                <a:solidFill>
                  <a:srgbClr val="C00000"/>
                </a:solidFill>
              </a:rPr>
              <a:t>Bug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zh-CN" altLang="en-US" sz="2800" dirty="0">
                <a:solidFill>
                  <a:srgbClr val="C00000"/>
                </a:solidFill>
              </a:rPr>
              <a:t>宕机时间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dirty="0"/>
              <a:t>(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)</a:t>
            </a:r>
            <a:r>
              <a:rPr kumimoji="1" lang="zh-CN" altLang="en-US" sz="2800" dirty="0">
                <a:solidFill>
                  <a:srgbClr val="C00000"/>
                </a:solidFill>
              </a:rPr>
              <a:t>排错</a:t>
            </a:r>
            <a:r>
              <a:rPr kumimoji="1" lang="en-US" altLang="zh-CN" sz="2800" dirty="0">
                <a:solidFill>
                  <a:srgbClr val="C00000"/>
                </a:solidFill>
              </a:rPr>
              <a:t>/</a:t>
            </a:r>
            <a:r>
              <a:rPr kumimoji="1" lang="zh-CN" altLang="en-US" sz="2800" dirty="0">
                <a:solidFill>
                  <a:srgbClr val="C00000"/>
                </a:solidFill>
              </a:rPr>
              <a:t>恢复时间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软件就更</a:t>
            </a:r>
            <a:r>
              <a:rPr kumimoji="1" lang="en-US" altLang="zh-CN" dirty="0"/>
              <a:t>『</a:t>
            </a:r>
            <a:r>
              <a:rPr kumimoji="1" lang="zh-CN" altLang="en-US" b="1" dirty="0">
                <a:solidFill>
                  <a:srgbClr val="009051"/>
                </a:solidFill>
              </a:rPr>
              <a:t>可靠</a:t>
            </a:r>
            <a:r>
              <a:rPr kumimoji="1" lang="en-US" altLang="zh-CN" dirty="0"/>
              <a:t>』</a:t>
            </a: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只要有利于 软件可靠 的设计，即是 </a:t>
            </a:r>
            <a:r>
              <a:rPr kumimoji="1" lang="zh-CN" altLang="en-US" b="1" dirty="0"/>
              <a:t>软件可靠性设计</a:t>
            </a:r>
            <a:endParaRPr kumimoji="1" lang="en-US" altLang="zh-CN" b="1" dirty="0"/>
          </a:p>
          <a:p>
            <a:pPr lvl="1"/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务实有效 无论多小，日复一日；不需要高大上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C8E44-F2D3-3E40-94A0-A72433C2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基本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日志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异常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配置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3721FA-0DB5-1C4E-A6FA-BD03282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145289"/>
              </p:ext>
            </p:extLst>
          </p:nvPr>
        </p:nvGraphicFramePr>
        <p:xfrm>
          <a:off x="872067" y="1219200"/>
          <a:ext cx="1044786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59D1-246F-C14D-A1CA-DEBD0F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A.1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可以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应该 这么做？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dirty="0"/>
              <a:t>多打印日志信息 不会</a:t>
            </a:r>
            <a:r>
              <a:rPr lang="en-US" altLang="zh-CN" dirty="0"/>
              <a:t>/</a:t>
            </a:r>
            <a:r>
              <a:rPr lang="zh-CN" altLang="en-US" dirty="0"/>
              <a:t>不应该是 影响性能的主要原因</a:t>
            </a:r>
            <a:endParaRPr lang="en-US" altLang="zh-CN" dirty="0"/>
          </a:p>
          <a:p>
            <a:pPr lvl="1"/>
            <a:r>
              <a:rPr lang="zh-CN" altLang="en-US" dirty="0"/>
              <a:t>出错 是 小概率分支</a:t>
            </a:r>
            <a:endParaRPr lang="en-US" altLang="zh-CN" dirty="0"/>
          </a:p>
          <a:p>
            <a:pPr lvl="1"/>
            <a:r>
              <a:rPr lang="zh-CN" altLang="en-US" dirty="0"/>
              <a:t>如果出错分支 大概率，打日志以外业务操作更会成为瓶颈！</a:t>
            </a:r>
            <a:endParaRPr lang="en-US" altLang="zh-CN" dirty="0"/>
          </a:p>
          <a:p>
            <a:r>
              <a:rPr lang="zh-CN" altLang="en-US" dirty="0"/>
              <a:t>便于排错，缩短故障恢复时长</a:t>
            </a:r>
            <a:endParaRPr lang="en-US" altLang="zh-CN" dirty="0"/>
          </a:p>
          <a:p>
            <a:pPr lvl="1"/>
            <a:r>
              <a:rPr lang="zh-CN" altLang="en-US" dirty="0"/>
              <a:t>想想，出了异常又没有调用栈的情况，不知道问题发生在哪儿！</a:t>
            </a:r>
            <a:endParaRPr lang="en-US" altLang="zh-CN" dirty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次询问：你用的是哪个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版本？哪个服务方法出错？</a:t>
            </a:r>
            <a:endParaRPr lang="en-US" altLang="zh-CN" dirty="0"/>
          </a:p>
          <a:p>
            <a:r>
              <a:rPr lang="zh-CN" altLang="en-US" dirty="0"/>
              <a:t>减少支持</a:t>
            </a:r>
            <a:r>
              <a:rPr lang="en-US" altLang="zh-CN" dirty="0"/>
              <a:t>/</a:t>
            </a:r>
            <a:r>
              <a:rPr lang="zh-CN" altLang="en-US" dirty="0"/>
              <a:t>维护的时间成本</a:t>
            </a:r>
            <a:endParaRPr lang="en-US" altLang="zh-CN" dirty="0"/>
          </a:p>
          <a:p>
            <a:pPr lvl="1"/>
            <a:r>
              <a:rPr lang="zh-CN" altLang="en-US" dirty="0"/>
              <a:t>比起开发所用的实现时间，线上和线下的排查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支持要花费多得多的时间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767F2-511C-FF47-83D4-7D87F98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541D-7F2F-3C4F-971A-219A456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1176" y="1702919"/>
            <a:ext cx="2181224" cy="21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A.2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40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100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lang="zh-CN" altLang="en-US" sz="3100" dirty="0">
                <a:solidFill>
                  <a:schemeClr val="bg1">
                    <a:lumMod val="50000"/>
                  </a:schemeClr>
                </a:solidFill>
              </a:rPr>
              <a:t>的出错日志中</a:t>
            </a:r>
            <a:endParaRPr lang="en-US" altLang="zh-CN" sz="31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zh-CN" altLang="en-US" sz="31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哪些上下文信息？</a:t>
            </a:r>
            <a:endParaRPr lang="en-US" altLang="zh-CN" dirty="0"/>
          </a:p>
          <a:p>
            <a:r>
              <a:rPr lang="zh-CN" altLang="en-US" dirty="0"/>
              <a:t>调用栈，打印异常</a:t>
            </a:r>
            <a:endParaRPr lang="en-US" altLang="zh-CN" dirty="0"/>
          </a:p>
          <a:p>
            <a:pPr lvl="1"/>
            <a:r>
              <a:rPr lang="zh-CN" altLang="en-US" dirty="0"/>
              <a:t>不要呑异常</a:t>
            </a:r>
            <a:endParaRPr lang="en-US" altLang="zh-CN" dirty="0"/>
          </a:p>
          <a:p>
            <a:r>
              <a:rPr lang="zh-CN" altLang="en-US" dirty="0"/>
              <a:t>框架自身的版本号</a:t>
            </a:r>
            <a:endParaRPr lang="en-US" altLang="zh-CN" dirty="0"/>
          </a:p>
          <a:p>
            <a:r>
              <a:rPr lang="zh-CN" altLang="en-US" dirty="0"/>
              <a:t>请求信息</a:t>
            </a:r>
            <a:endParaRPr lang="en-US" altLang="zh-CN" dirty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/>
              <a:t>IP</a:t>
            </a:r>
            <a:endParaRPr lang="en-US" altLang="zh-CN" dirty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信息</a:t>
            </a:r>
            <a:endParaRPr lang="en-US" altLang="zh-CN" dirty="0"/>
          </a:p>
          <a:p>
            <a:pPr lvl="1"/>
            <a:r>
              <a:rPr lang="zh-CN" altLang="en-US" dirty="0"/>
              <a:t>服务信息：接口、方法、版本等等</a:t>
            </a:r>
            <a:endParaRPr lang="en-US" altLang="zh-CN" dirty="0"/>
          </a:p>
          <a:p>
            <a:pPr lvl="1"/>
            <a:r>
              <a:rPr lang="zh-CN" altLang="en-US" dirty="0"/>
              <a:t>如果是超时</a:t>
            </a:r>
            <a:endParaRPr lang="en-US" altLang="zh-CN" dirty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/>
          </a:p>
          <a:p>
            <a:pPr lvl="2"/>
            <a:r>
              <a:rPr lang="zh-CN" altLang="en-US" dirty="0"/>
              <a:t>配置的超时时间</a:t>
            </a:r>
            <a:endParaRPr lang="en-US" altLang="zh-CN" dirty="0"/>
          </a:p>
          <a:p>
            <a:pPr lvl="2"/>
            <a:r>
              <a:rPr lang="zh-CN" altLang="en-US" dirty="0"/>
              <a:t>本次处理所用的时间</a:t>
            </a:r>
            <a:endParaRPr lang="en-US" altLang="zh-CN" dirty="0"/>
          </a:p>
          <a:p>
            <a:pPr lvl="1"/>
            <a:r>
              <a:rPr lang="zh-CN" altLang="en-US" dirty="0"/>
              <a:t>重试的次数，本次重试的是第几次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A45E9-0A80-B54E-938D-B2596C5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117439F-314B-8F44-8B2C-72C682C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63" y="1862231"/>
            <a:ext cx="5074386" cy="3247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EA9D2E-AE39-8246-BD9A-2DF50AC13667}"/>
              </a:ext>
            </a:extLst>
          </p:cNvPr>
          <p:cNvSpPr/>
          <p:nvPr/>
        </p:nvSpPr>
        <p:spPr>
          <a:xfrm>
            <a:off x="7612654" y="5186038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software bug report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4444</TotalTime>
  <Words>2462</Words>
  <Application>Microsoft Macintosh PowerPoint</Application>
  <PresentationFormat>宽屏</PresentationFormat>
  <Paragraphs>345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</vt:lpstr>
      <vt:lpstr>Consolas</vt:lpstr>
      <vt:lpstr>Dubai</vt:lpstr>
      <vt:lpstr>PragmataPro</vt:lpstr>
      <vt:lpstr>Tw Cen MT</vt:lpstr>
      <vt:lpstr>Wingdings</vt:lpstr>
      <vt:lpstr>Wingdings 3</vt:lpstr>
      <vt:lpstr>simple</vt:lpstr>
      <vt:lpstr>服务框架Dubbo中 软件可靠性设计的实践</vt:lpstr>
      <vt:lpstr>个人介绍</vt:lpstr>
      <vt:lpstr>大纲</vt:lpstr>
      <vt:lpstr>0. 什么是可靠性设计 的 实用式说明</vt:lpstr>
      <vt:lpstr>0. 什么是可靠性设计 的 实用式说明</vt:lpstr>
      <vt:lpstr>1. 可靠性设计 - 基本</vt:lpstr>
      <vt:lpstr>1.1 关于日志</vt:lpstr>
      <vt:lpstr>1.1.A.1 出错日志中包含尽量多的有用上下文信息</vt:lpstr>
      <vt:lpstr>1.1.A.2 出错日志中包含尽量多的有用上下文信息</vt:lpstr>
      <vt:lpstr>1.1.A.3 出错日志中包含尽量多的有用上下文信息</vt:lpstr>
      <vt:lpstr>1.1.B. 明确日志级别的含义</vt:lpstr>
      <vt:lpstr>1.1.C. 同一原因不要引起多次重复记录</vt:lpstr>
      <vt:lpstr>1.2 关于异常</vt:lpstr>
      <vt:lpstr>1.3 关于配置</vt:lpstr>
      <vt:lpstr>1.4 关于建模</vt:lpstr>
      <vt:lpstr>1.4.A.1 明确约定 术语的含义 以及 所在领域 — 示例</vt:lpstr>
      <vt:lpstr>1.4.A.2 明确约定 术语的含义 以及 所在领域</vt:lpstr>
      <vt:lpstr>1.4.B. 贯通使用一个模型，避免转换</vt:lpstr>
      <vt:lpstr>2. 可靠性设计 - 关于控制</vt:lpstr>
      <vt:lpstr>2.1 关于容错</vt:lpstr>
      <vt:lpstr>2.1.A. 什么时候不容错？打算做容错前先灵魂三问</vt:lpstr>
      <vt:lpstr>2.1.B. 区分 主流程/关键路径</vt:lpstr>
      <vt:lpstr>2.1.C. 区分 依赖外部的关键数据</vt:lpstr>
      <vt:lpstr>2.1.D. 区分 可靠操作和不可靠操作</vt:lpstr>
      <vt:lpstr>2.1.E. 注意 重试逻辑</vt:lpstr>
      <vt:lpstr>2.1.F. 不要写 修复代码Bug的外围代码</vt:lpstr>
      <vt:lpstr>2.2 设置资源上限（不要使用无界资源）</vt:lpstr>
      <vt:lpstr>2.3 边界/合法性 检查</vt:lpstr>
      <vt:lpstr>3. 可靠性设计 - 意识 &amp; 习惯</vt:lpstr>
      <vt:lpstr>意识</vt:lpstr>
      <vt:lpstr>习惯</vt:lpstr>
      <vt:lpstr>软件复杂性 &amp; 精致要求的来源？什么时候要投入精力/成本？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Microsoft Office User</cp:lastModifiedBy>
  <cp:revision>400</cp:revision>
  <cp:lastPrinted>2017-08-11T23:14:23Z</cp:lastPrinted>
  <dcterms:created xsi:type="dcterms:W3CDTF">2017-08-11T18:28:59Z</dcterms:created>
  <dcterms:modified xsi:type="dcterms:W3CDTF">2022-03-21T15:45:42Z</dcterms:modified>
</cp:coreProperties>
</file>